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554" r:id="rId2"/>
    <p:sldId id="587" r:id="rId3"/>
    <p:sldId id="588" r:id="rId4"/>
    <p:sldId id="593" r:id="rId5"/>
    <p:sldId id="589" r:id="rId6"/>
    <p:sldId id="590" r:id="rId7"/>
    <p:sldId id="591" r:id="rId8"/>
    <p:sldId id="598" r:id="rId9"/>
    <p:sldId id="600" r:id="rId10"/>
    <p:sldId id="534" r:id="rId11"/>
    <p:sldId id="553" r:id="rId12"/>
    <p:sldId id="558" r:id="rId13"/>
    <p:sldId id="402" r:id="rId14"/>
    <p:sldId id="546" r:id="rId15"/>
    <p:sldId id="405" r:id="rId16"/>
    <p:sldId id="595" r:id="rId17"/>
    <p:sldId id="556" r:id="rId18"/>
    <p:sldId id="561" r:id="rId19"/>
    <p:sldId id="584" r:id="rId20"/>
    <p:sldId id="562" r:id="rId21"/>
    <p:sldId id="560" r:id="rId22"/>
    <p:sldId id="559" r:id="rId23"/>
    <p:sldId id="563" r:id="rId24"/>
    <p:sldId id="567" r:id="rId25"/>
    <p:sldId id="569" r:id="rId26"/>
    <p:sldId id="566" r:id="rId27"/>
    <p:sldId id="565" r:id="rId28"/>
    <p:sldId id="594" r:id="rId29"/>
    <p:sldId id="570" r:id="rId30"/>
    <p:sldId id="572" r:id="rId31"/>
    <p:sldId id="571" r:id="rId32"/>
    <p:sldId id="573" r:id="rId33"/>
    <p:sldId id="574" r:id="rId34"/>
    <p:sldId id="576" r:id="rId35"/>
    <p:sldId id="577" r:id="rId36"/>
    <p:sldId id="579" r:id="rId37"/>
    <p:sldId id="580" r:id="rId38"/>
    <p:sldId id="581" r:id="rId39"/>
    <p:sldId id="575" r:id="rId40"/>
    <p:sldId id="411" r:id="rId41"/>
    <p:sldId id="422" r:id="rId42"/>
    <p:sldId id="542" r:id="rId43"/>
    <p:sldId id="423" r:id="rId44"/>
    <p:sldId id="424" r:id="rId45"/>
    <p:sldId id="425" r:id="rId46"/>
    <p:sldId id="509" r:id="rId47"/>
    <p:sldId id="430" r:id="rId48"/>
    <p:sldId id="484" r:id="rId49"/>
    <p:sldId id="428" r:id="rId50"/>
    <p:sldId id="548" r:id="rId51"/>
    <p:sldId id="431" r:id="rId52"/>
    <p:sldId id="432" r:id="rId53"/>
    <p:sldId id="433" r:id="rId54"/>
    <p:sldId id="434" r:id="rId55"/>
    <p:sldId id="443" r:id="rId56"/>
    <p:sldId id="444" r:id="rId57"/>
    <p:sldId id="445" r:id="rId58"/>
    <p:sldId id="446" r:id="rId59"/>
    <p:sldId id="447" r:id="rId60"/>
    <p:sldId id="450" r:id="rId61"/>
    <p:sldId id="448" r:id="rId62"/>
    <p:sldId id="449" r:id="rId63"/>
    <p:sldId id="452" r:id="rId64"/>
    <p:sldId id="517" r:id="rId65"/>
    <p:sldId id="520" r:id="rId66"/>
    <p:sldId id="519" r:id="rId67"/>
    <p:sldId id="521" r:id="rId68"/>
    <p:sldId id="436" r:id="rId69"/>
    <p:sldId id="437" r:id="rId70"/>
    <p:sldId id="438" r:id="rId71"/>
    <p:sldId id="501" r:id="rId72"/>
    <p:sldId id="485" r:id="rId73"/>
    <p:sldId id="451" r:id="rId74"/>
    <p:sldId id="533" r:id="rId75"/>
    <p:sldId id="483" r:id="rId76"/>
    <p:sldId id="502" r:id="rId77"/>
    <p:sldId id="457" r:id="rId78"/>
    <p:sldId id="458" r:id="rId79"/>
    <p:sldId id="535" r:id="rId80"/>
    <p:sldId id="460" r:id="rId81"/>
    <p:sldId id="459" r:id="rId82"/>
    <p:sldId id="461" r:id="rId83"/>
    <p:sldId id="463" r:id="rId84"/>
    <p:sldId id="462" r:id="rId85"/>
    <p:sldId id="503" r:id="rId86"/>
    <p:sldId id="465" r:id="rId87"/>
    <p:sldId id="467" r:id="rId88"/>
    <p:sldId id="552" r:id="rId89"/>
    <p:sldId id="469" r:id="rId90"/>
    <p:sldId id="524" r:id="rId91"/>
    <p:sldId id="599" r:id="rId92"/>
  </p:sldIdLst>
  <p:sldSz cx="9144000" cy="5145088"/>
  <p:notesSz cx="6858000" cy="9144000"/>
  <p:custDataLst>
    <p:tags r:id="rId9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23152A-E17E-42DD-865F-700EFFCF77F3}">
          <p14:sldIdLst>
            <p14:sldId id="554"/>
            <p14:sldId id="587"/>
            <p14:sldId id="588"/>
            <p14:sldId id="593"/>
            <p14:sldId id="589"/>
            <p14:sldId id="590"/>
            <p14:sldId id="591"/>
            <p14:sldId id="598"/>
            <p14:sldId id="600"/>
            <p14:sldId id="534"/>
            <p14:sldId id="553"/>
            <p14:sldId id="558"/>
            <p14:sldId id="402"/>
            <p14:sldId id="546"/>
            <p14:sldId id="405"/>
            <p14:sldId id="595"/>
            <p14:sldId id="556"/>
            <p14:sldId id="561"/>
            <p14:sldId id="584"/>
            <p14:sldId id="562"/>
            <p14:sldId id="560"/>
            <p14:sldId id="559"/>
            <p14:sldId id="563"/>
            <p14:sldId id="567"/>
            <p14:sldId id="569"/>
            <p14:sldId id="566"/>
            <p14:sldId id="565"/>
            <p14:sldId id="594"/>
            <p14:sldId id="570"/>
            <p14:sldId id="572"/>
            <p14:sldId id="571"/>
            <p14:sldId id="573"/>
            <p14:sldId id="574"/>
            <p14:sldId id="576"/>
            <p14:sldId id="577"/>
            <p14:sldId id="579"/>
            <p14:sldId id="580"/>
            <p14:sldId id="581"/>
            <p14:sldId id="575"/>
            <p14:sldId id="411"/>
            <p14:sldId id="422"/>
            <p14:sldId id="542"/>
            <p14:sldId id="423"/>
            <p14:sldId id="424"/>
            <p14:sldId id="425"/>
            <p14:sldId id="509"/>
            <p14:sldId id="430"/>
            <p14:sldId id="484"/>
            <p14:sldId id="428"/>
            <p14:sldId id="548"/>
            <p14:sldId id="431"/>
            <p14:sldId id="432"/>
            <p14:sldId id="433"/>
            <p14:sldId id="434"/>
            <p14:sldId id="443"/>
            <p14:sldId id="444"/>
            <p14:sldId id="445"/>
            <p14:sldId id="446"/>
            <p14:sldId id="447"/>
            <p14:sldId id="450"/>
            <p14:sldId id="448"/>
            <p14:sldId id="449"/>
            <p14:sldId id="452"/>
            <p14:sldId id="517"/>
            <p14:sldId id="520"/>
            <p14:sldId id="519"/>
            <p14:sldId id="521"/>
            <p14:sldId id="436"/>
            <p14:sldId id="437"/>
            <p14:sldId id="438"/>
            <p14:sldId id="501"/>
            <p14:sldId id="485"/>
            <p14:sldId id="451"/>
            <p14:sldId id="533"/>
            <p14:sldId id="483"/>
            <p14:sldId id="502"/>
            <p14:sldId id="457"/>
            <p14:sldId id="458"/>
            <p14:sldId id="535"/>
            <p14:sldId id="460"/>
            <p14:sldId id="459"/>
            <p14:sldId id="461"/>
            <p14:sldId id="463"/>
            <p14:sldId id="462"/>
            <p14:sldId id="503"/>
            <p14:sldId id="465"/>
            <p14:sldId id="467"/>
            <p14:sldId id="552"/>
            <p14:sldId id="469"/>
            <p14:sldId id="524"/>
            <p14:sldId id="599"/>
          </p14:sldIdLst>
        </p14:section>
        <p14:section name="Раздел без заголовка" id="{89E8E15B-1C4F-4E3A-9CB0-47AA424787C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56"/>
    <a:srgbClr val="00BA4D"/>
    <a:srgbClr val="731982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5" autoAdjust="0"/>
    <p:restoredTop sz="86767" autoAdjust="0"/>
  </p:normalViewPr>
  <p:slideViewPr>
    <p:cSldViewPr snapToGrid="0" showGuides="1">
      <p:cViewPr>
        <p:scale>
          <a:sx n="125" d="100"/>
          <a:sy n="125" d="100"/>
        </p:scale>
        <p:origin x="1972" y="1204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D0B1-91D9-49B3-91B6-A4517F4ADB4C}" type="datetimeFigureOut">
              <a:rPr lang="ru-RU" smtClean="0"/>
              <a:t>01.10.2020</a:t>
            </a:fld>
            <a:endParaRPr lang="ru-RU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Formatvorlagen des Textmasters bearbeiten</a:t>
            </a:r>
          </a:p>
          <a:p>
            <a:pPr lvl="1"/>
            <a:r>
              <a:rPr lang="ru-RU" dirty="0" smtClean="0"/>
              <a:t>Zweite Ebene</a:t>
            </a:r>
          </a:p>
          <a:p>
            <a:pPr lvl="2"/>
            <a:r>
              <a:rPr lang="ru-RU" dirty="0" smtClean="0"/>
              <a:t>Dritte Ebene</a:t>
            </a:r>
          </a:p>
          <a:p>
            <a:pPr lvl="3"/>
            <a:r>
              <a:rPr lang="ru-RU" dirty="0" smtClean="0"/>
              <a:t>Vierte Ebene</a:t>
            </a:r>
          </a:p>
          <a:p>
            <a:pPr lvl="4"/>
            <a:r>
              <a:rPr lang="ru-RU" dirty="0" smtClean="0"/>
              <a:t>Fünfte Ebene</a:t>
            </a:r>
            <a:endParaRPr lang="ru-RU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ru-RU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B3AF9-1326-48F0-8D9C-54FC7F4F40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4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review.info/article/otbor-priznakov-dlya-mashinnogo-obucheniya-na-pyth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aligntechnology/blog/303750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u.wikipedia.org/wiki/%D0%9E%D1%82%D0%B1%D0%BE%D1%80_%D0%BF%D1%80%D0%B8%D0%B7%D0%BD%D0%B0%D0%BA%D0%BE%D0%B2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pt.ru/upload/medialibrary/966/92-94.pdf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pt.ru/upload/medialibrary/966/92-94.pdf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133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32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42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78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https://habr.com/ru/company/ods/blog/322076/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8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https://habr.com/ru/company/ods/blog/322076/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37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https://habr.com/ru/company/ods/blog/322076/</a:t>
                </a:r>
                <a:endParaRPr lang="ru-RU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 smtClean="0"/>
              </a:p>
              <a:p>
                <a:r>
                  <a:rPr lang="ru-RU" sz="1200" dirty="0" smtClean="0">
                    <a:solidFill>
                      <a:srgbClr val="731982"/>
                    </a:solidFill>
                    <a:latin typeface="GT Walsheim v2 Manual Black" panose="00000900000000000000" pitchFamily="50" charset="-52"/>
                  </a:rPr>
                  <a:t>Алгоритм </a:t>
                </a:r>
                <a:r>
                  <a:rPr lang="ru-RU" sz="1200" dirty="0">
                    <a:solidFill>
                      <a:srgbClr val="731982"/>
                    </a:solidFill>
                    <a:latin typeface="GT Walsheim v2 Manual Black" panose="00000900000000000000" pitchFamily="50" charset="-52"/>
                  </a:rPr>
                  <a:t>обучения 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– </a:t>
                </a:r>
                <a:r>
                  <a:rPr lang="ru-RU" sz="1200" dirty="0">
                    <a:latin typeface="GT Walsheim v2 Manual" panose="00000500000000000000" pitchFamily="50" charset="-52"/>
                  </a:rPr>
                  <a:t>это отображение из набора данных в пространство гипотез. </a:t>
                </a:r>
                <a:endParaRPr lang="ru-RU" sz="1200" dirty="0" smtClean="0">
                  <a:latin typeface="GT Walsheim v2 Manual" panose="00000500000000000000" pitchFamily="50" charset="-52"/>
                </a:endParaRPr>
              </a:p>
              <a:p>
                <a:r>
                  <a:rPr lang="ru-RU" sz="1200" dirty="0" smtClean="0">
                    <a:latin typeface="GT Walsheim v2 Manual" panose="00000500000000000000" pitchFamily="50" charset="-52"/>
                  </a:rPr>
                  <a:t>Процесс </a:t>
                </a:r>
                <a:r>
                  <a:rPr lang="ru-RU" sz="1200" dirty="0">
                    <a:latin typeface="GT Walsheim v2 Manual" panose="00000500000000000000" pitchFamily="50" charset="-52"/>
                  </a:rPr>
                  <a:t>обучения с учителем состоит из двух шагов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:</a:t>
                </a:r>
              </a:p>
              <a:p>
                <a:endParaRPr lang="ru-RU" sz="1000" dirty="0">
                  <a:latin typeface="GT Walsheim v2 Manual" panose="00000500000000000000" pitchFamily="50" charset="-52"/>
                </a:endParaRPr>
              </a:p>
              <a:p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1. Обучение</a:t>
                </a:r>
                <a:r>
                  <a:rPr lang="ru-RU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600" dirty="0" smtClean="0">
                  <a:solidFill>
                    <a:srgbClr val="731982"/>
                  </a:solidFill>
                  <a:latin typeface="GT Walsheim v2 Manual Black" panose="00000900000000000000" pitchFamily="50" charset="-52"/>
                </a:endParaRPr>
              </a:p>
              <a:p>
                <a:endParaRPr lang="ru-RU" sz="1000" dirty="0" smtClean="0">
                  <a:solidFill>
                    <a:srgbClr val="00B956"/>
                  </a:solidFill>
                  <a:latin typeface="GT Walsheim v2 Manual Black" panose="00000900000000000000" pitchFamily="50" charset="-52"/>
                </a:endParaRPr>
              </a:p>
              <a:p>
                <a:r>
                  <a:rPr lang="ru-RU" sz="1200" dirty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2. Применение </a:t>
                </a:r>
                <a:r>
                  <a:rPr lang="en-US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rgbClr val="73198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7319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600" dirty="0">
                  <a:solidFill>
                    <a:srgbClr val="731982"/>
                  </a:solidFill>
                  <a:latin typeface="GT Walsheim v2 Manual Black" panose="00000900000000000000" pitchFamily="50" charset="-52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dirty="0" smtClean="0">
                    <a:latin typeface="GT Walsheim v2 Manual" panose="00000500000000000000" pitchFamily="50" charset="-52"/>
                  </a:rPr>
                  <a:t>Часто для обучения модели пользуются 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принципом минимизации эмпирического риска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. Риском гипотезы</a:t>
                </a:r>
                <a:r>
                  <a:rPr lang="en-US" sz="1200" dirty="0" smtClean="0">
                    <a:latin typeface="GT Walsheim v2 Manual" panose="00000500000000000000" pitchFamily="50" charset="-52"/>
                  </a:rPr>
                  <a:t>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h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 называют ожидаемое значение функции стоимости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L</a:t>
                </a:r>
                <a:r>
                  <a:rPr lang="ru-RU" sz="1200" i="1" dirty="0" smtClean="0">
                    <a:latin typeface="GT Walsheim v2 Manual" panose="00000500000000000000" pitchFamily="50" charset="-52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200" i="1" dirty="0" smtClean="0">
                  <a:latin typeface="GT Walsheim v2 Manual" panose="00000500000000000000" pitchFamily="50" charset="-5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dirty="0" smtClean="0">
                    <a:latin typeface="GT Walsheim v2 Manual" panose="00000500000000000000" pitchFamily="50" charset="-52"/>
                  </a:rPr>
                  <a:t>Модель обладает 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обобщающей способностью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, тогда, когда ошибка на новом (тестовом) наборе данных (взятом из того же распределения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P(</a:t>
                </a:r>
                <a:r>
                  <a:rPr lang="en-US" sz="1200" i="1" dirty="0" err="1" smtClean="0">
                    <a:latin typeface="GT Walsheim v2 Manual" panose="00000500000000000000" pitchFamily="50" charset="-52"/>
                  </a:rPr>
                  <a:t>x,y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)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) мала, или же предсказуема.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200" i="1" dirty="0" smtClean="0">
                  <a:latin typeface="GT Walsheim v2 Manual" panose="00000500000000000000" pitchFamily="50" charset="-52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https://habr.com/ru/company/ods/blog/322076</a:t>
                </a:r>
                <a:r>
                  <a:rPr lang="en-US" dirty="0" smtClean="0"/>
                  <a:t>/</a:t>
                </a:r>
                <a:endParaRPr lang="ru-RU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 smtClean="0"/>
              </a:p>
              <a:p>
                <a:r>
                  <a:rPr lang="ru-RU" sz="1200" dirty="0" smtClean="0">
                    <a:solidFill>
                      <a:srgbClr val="731982"/>
                    </a:solidFill>
                    <a:latin typeface="GT Walsheim v2 Manual Black" panose="00000900000000000000" pitchFamily="50" charset="-52"/>
                  </a:rPr>
                  <a:t>Алгоритм </a:t>
                </a:r>
                <a:r>
                  <a:rPr lang="ru-RU" sz="1200" dirty="0">
                    <a:solidFill>
                      <a:srgbClr val="731982"/>
                    </a:solidFill>
                    <a:latin typeface="GT Walsheim v2 Manual Black" panose="00000900000000000000" pitchFamily="50" charset="-52"/>
                  </a:rPr>
                  <a:t>обучения 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– </a:t>
                </a:r>
                <a:r>
                  <a:rPr lang="ru-RU" sz="1200" dirty="0">
                    <a:latin typeface="GT Walsheim v2 Manual" panose="00000500000000000000" pitchFamily="50" charset="-52"/>
                  </a:rPr>
                  <a:t>это отображение из набора данных в пространство гипотез. </a:t>
                </a:r>
                <a:endParaRPr lang="ru-RU" sz="1200" dirty="0" smtClean="0">
                  <a:latin typeface="GT Walsheim v2 Manual" panose="00000500000000000000" pitchFamily="50" charset="-52"/>
                </a:endParaRPr>
              </a:p>
              <a:p>
                <a:r>
                  <a:rPr lang="ru-RU" sz="1200" dirty="0" smtClean="0">
                    <a:latin typeface="GT Walsheim v2 Manual" panose="00000500000000000000" pitchFamily="50" charset="-52"/>
                  </a:rPr>
                  <a:t>Процесс </a:t>
                </a:r>
                <a:r>
                  <a:rPr lang="ru-RU" sz="1200" dirty="0">
                    <a:latin typeface="GT Walsheim v2 Manual" panose="00000500000000000000" pitchFamily="50" charset="-52"/>
                  </a:rPr>
                  <a:t>обучения с учителем состоит из двух шагов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:</a:t>
                </a:r>
              </a:p>
              <a:p>
                <a:endParaRPr lang="ru-RU" sz="1000" dirty="0">
                  <a:latin typeface="GT Walsheim v2 Manual" panose="00000500000000000000" pitchFamily="50" charset="-52"/>
                </a:endParaRPr>
              </a:p>
              <a:p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1. Обучение</a:t>
                </a:r>
                <a:r>
                  <a:rPr lang="ru-RU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	</a:t>
                </a:r>
                <a:r>
                  <a:rPr lang="en-US" sz="1600" b="0" i="0" smtClean="0">
                    <a:solidFill>
                      <a:srgbClr val="731982"/>
                    </a:solidFill>
                    <a:latin typeface="Cambria Math" panose="02040503050406030204" pitchFamily="18" charset="0"/>
                  </a:rPr>
                  <a:t>ℎ=𝑀(𝐷)</a:t>
                </a:r>
                <a:endParaRPr lang="ru-RU" sz="1600" dirty="0" smtClean="0">
                  <a:solidFill>
                    <a:srgbClr val="731982"/>
                  </a:solidFill>
                  <a:latin typeface="GT Walsheim v2 Manual Black" panose="00000900000000000000" pitchFamily="50" charset="-52"/>
                </a:endParaRPr>
              </a:p>
              <a:p>
                <a:endParaRPr lang="ru-RU" sz="1000" dirty="0" smtClean="0">
                  <a:solidFill>
                    <a:srgbClr val="00B956"/>
                  </a:solidFill>
                  <a:latin typeface="GT Walsheim v2 Manual Black" panose="00000900000000000000" pitchFamily="50" charset="-52"/>
                </a:endParaRPr>
              </a:p>
              <a:p>
                <a:r>
                  <a:rPr lang="ru-RU" sz="1200" dirty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2. Применение </a:t>
                </a:r>
                <a:r>
                  <a:rPr lang="en-US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	</a:t>
                </a:r>
                <a:r>
                  <a:rPr lang="en-US" sz="1600" b="0" i="0" smtClean="0">
                    <a:solidFill>
                      <a:srgbClr val="731982"/>
                    </a:solidFill>
                    <a:latin typeface="Cambria Math" panose="02040503050406030204" pitchFamily="18" charset="0"/>
                  </a:rPr>
                  <a:t>𝑦 ̂=ℎ(𝑥)</a:t>
                </a:r>
                <a:endParaRPr lang="ru-RU" sz="1600" dirty="0">
                  <a:solidFill>
                    <a:srgbClr val="731982"/>
                  </a:solidFill>
                  <a:latin typeface="GT Walsheim v2 Manual Black" panose="00000900000000000000" pitchFamily="50" charset="-52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dirty="0" smtClean="0">
                    <a:latin typeface="GT Walsheim v2 Manual" panose="00000500000000000000" pitchFamily="50" charset="-52"/>
                  </a:rPr>
                  <a:t>Часто для обучения модели пользуются 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принципом минимизации эмпирического риска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. Риском гипотезы</a:t>
                </a:r>
                <a:r>
                  <a:rPr lang="en-US" sz="1200" dirty="0" smtClean="0">
                    <a:latin typeface="GT Walsheim v2 Manual" panose="00000500000000000000" pitchFamily="50" charset="-52"/>
                  </a:rPr>
                  <a:t>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h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 называют ожидаемое значение функции стоимости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L</a:t>
                </a:r>
                <a:r>
                  <a:rPr lang="ru-RU" sz="1200" i="1" dirty="0" smtClean="0">
                    <a:latin typeface="GT Walsheim v2 Manual" panose="00000500000000000000" pitchFamily="50" charset="-52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200" i="1" dirty="0" smtClean="0">
                  <a:latin typeface="GT Walsheim v2 Manual" panose="00000500000000000000" pitchFamily="50" charset="-5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dirty="0" smtClean="0">
                    <a:latin typeface="GT Walsheim v2 Manual" panose="00000500000000000000" pitchFamily="50" charset="-52"/>
                  </a:rPr>
                  <a:t>Модель обладает </a:t>
                </a:r>
                <a:r>
                  <a:rPr lang="ru-RU" sz="1200" dirty="0" smtClean="0">
                    <a:solidFill>
                      <a:srgbClr val="00B956"/>
                    </a:solidFill>
                    <a:latin typeface="GT Walsheim v2 Manual Black" panose="00000900000000000000" pitchFamily="50" charset="-52"/>
                  </a:rPr>
                  <a:t>обобщающей способностью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, тогда, когда ошибка на новом (тестовом) наборе данных (взятом из того же распределения 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P(</a:t>
                </a:r>
                <a:r>
                  <a:rPr lang="en-US" sz="1200" i="1" dirty="0" err="1" smtClean="0">
                    <a:latin typeface="GT Walsheim v2 Manual" panose="00000500000000000000" pitchFamily="50" charset="-52"/>
                  </a:rPr>
                  <a:t>x,y</a:t>
                </a:r>
                <a:r>
                  <a:rPr lang="en-US" sz="1200" i="1" dirty="0" smtClean="0">
                    <a:latin typeface="GT Walsheim v2 Manual" panose="00000500000000000000" pitchFamily="50" charset="-52"/>
                  </a:rPr>
                  <a:t>)</a:t>
                </a:r>
                <a:r>
                  <a:rPr lang="ru-RU" sz="1200" dirty="0" smtClean="0">
                    <a:latin typeface="GT Walsheim v2 Manual" panose="00000500000000000000" pitchFamily="50" charset="-52"/>
                  </a:rPr>
                  <a:t>) мала, или же предсказуема.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200" i="1" dirty="0" smtClean="0">
                  <a:latin typeface="GT Walsheim v2 Manual" panose="00000500000000000000" pitchFamily="50" charset="-52"/>
                </a:endParaRP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41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1C4B-2028-4F49-AE9D-A5C03691D3B2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842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50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7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http://scikit-learn.org/stable/modules/generated/sklearn.preprocessing.LabelEncoder.html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47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858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https://basegroup.ru/community/articles/missing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07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http://www.machinelearning.ru/wiki/index.php?title=%D0%9C%D0%B0%D1%88%D0%B8%D0%BD%D0%BD%D0%BE%D0%B5_%D0%BE%D0%B1%D1%83%D1%87%D0%B5%D0%BD%D0%B8%D0%B5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36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Отбор признаков на основе меры корреляции оценивает подмножества признаков на базе следующей гипотезы: «Хорошие поднаборы признаков содержат признаки, сильно коррелирующие с целевой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переменной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не коррелирующие друг с другом».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Корреляция – статистическая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мера линейной взаимосвязи переменных.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638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https://basegroup.ru/community/articles/missing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572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https://basegroup.ru/community/articles/missing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501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http://datareview.info/article/otbor-priznakov-dlya-mashinnogo-obucheniya-na-python/</a:t>
            </a:r>
            <a:endParaRPr lang="en-US" dirty="0" smtClean="0"/>
          </a:p>
          <a:p>
            <a:endParaRPr lang="en-US" dirty="0" smtClean="0"/>
          </a:p>
          <a:p>
            <a:pPr algn="just" fontAlgn="base">
              <a:buFont typeface="+mj-lt"/>
              <a:buAutoNum type="arabicPeriod"/>
            </a:pPr>
            <a:r>
              <a:rPr lang="ru-RU" sz="1200" b="1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 Одномерный отбор признаков</a:t>
            </a:r>
            <a:endParaRPr lang="ru-RU" sz="12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algn="just" fontAlgn="base"/>
            <a:r>
              <a:rPr lang="ru-RU" sz="1200" dirty="0" smtClean="0"/>
              <a:t>Отбор признаков по взаимосвязи с целевой переменной, могут быть отобраны с помощью статистических критериев (например, хи-квадрат). </a:t>
            </a:r>
          </a:p>
          <a:p>
            <a:pPr algn="just" fontAlgn="base"/>
            <a:endParaRPr lang="ru-RU" sz="1200" dirty="0" smtClean="0"/>
          </a:p>
          <a:p>
            <a:pPr algn="just" fontAlgn="base"/>
            <a:r>
              <a:rPr lang="ru-RU" sz="1200" b="1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2. Рекурсивное исключение признаков</a:t>
            </a:r>
            <a:endParaRPr lang="ru-RU" sz="12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algn="just" fontAlgn="base"/>
            <a:r>
              <a:rPr lang="ru-RU" sz="1200" dirty="0" smtClean="0"/>
              <a:t>Метод рекурсивного исключения признаков (</a:t>
            </a:r>
            <a:r>
              <a:rPr lang="ru-RU" sz="1200" dirty="0" err="1" smtClean="0"/>
              <a:t>recursive</a:t>
            </a:r>
            <a:r>
              <a:rPr lang="ru-RU" sz="1200" dirty="0" smtClean="0"/>
              <a:t> </a:t>
            </a:r>
            <a:r>
              <a:rPr lang="ru-RU" sz="1200" dirty="0" err="1" smtClean="0"/>
              <a:t>feature</a:t>
            </a:r>
            <a:r>
              <a:rPr lang="ru-RU" sz="1200" dirty="0" smtClean="0"/>
              <a:t> </a:t>
            </a:r>
            <a:r>
              <a:rPr lang="ru-RU" sz="1200" dirty="0" err="1" smtClean="0"/>
              <a:t>elimination</a:t>
            </a:r>
            <a:r>
              <a:rPr lang="ru-RU" sz="1200" dirty="0" smtClean="0"/>
              <a:t>, RFE) - модель обучается на исходном наборе признаков и оценивает их значимость, затем исключается один или несколько наименее значимых признаков, модель обучается на оставшихся признаках, и так далее, пока не останется заданное количество лучших признаков.</a:t>
            </a:r>
          </a:p>
          <a:p>
            <a:pPr algn="just" fontAlgn="base"/>
            <a:endParaRPr lang="ru-RU" sz="1200" dirty="0" smtClean="0"/>
          </a:p>
          <a:p>
            <a:pPr algn="just" fontAlgn="base"/>
            <a:r>
              <a:rPr lang="ru-RU" sz="1200" b="1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3. Метод главных компонент</a:t>
            </a:r>
            <a:endParaRPr lang="ru-RU" sz="12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algn="just" fontAlgn="base"/>
            <a:r>
              <a:rPr lang="ru-RU" sz="1200" dirty="0" smtClean="0"/>
              <a:t>Метод главных компонент (</a:t>
            </a:r>
            <a:r>
              <a:rPr lang="ru-RU" sz="1200" dirty="0" err="1" smtClean="0"/>
              <a:t>principal</a:t>
            </a:r>
            <a:r>
              <a:rPr lang="ru-RU" sz="1200" dirty="0" smtClean="0"/>
              <a:t> </a:t>
            </a:r>
            <a:r>
              <a:rPr lang="ru-RU" sz="1200" dirty="0" err="1" smtClean="0"/>
              <a:t>component</a:t>
            </a:r>
            <a:r>
              <a:rPr lang="ru-RU" sz="1200" dirty="0" smtClean="0"/>
              <a:t> </a:t>
            </a:r>
            <a:r>
              <a:rPr lang="ru-RU" sz="1200" dirty="0" err="1" smtClean="0"/>
              <a:t>analysis</a:t>
            </a:r>
            <a:r>
              <a:rPr lang="ru-RU" sz="1200" dirty="0" smtClean="0"/>
              <a:t>, PCA) позволяет уменьшить размерность данных с помощью преобразования на основе линейной алгебры. </a:t>
            </a:r>
          </a:p>
          <a:p>
            <a:pPr algn="just" fontAlgn="base"/>
            <a:endParaRPr lang="ru-RU" sz="1200" dirty="0" smtClean="0"/>
          </a:p>
          <a:p>
            <a:pPr algn="just" fontAlgn="base"/>
            <a:r>
              <a:rPr lang="ru-RU" sz="1200" b="1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4. Отбор на основе важности признаков</a:t>
            </a:r>
            <a:endParaRPr lang="ru-RU" sz="12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algn="just" fontAlgn="base"/>
            <a:r>
              <a:rPr lang="ru-RU" sz="1200" dirty="0" smtClean="0"/>
              <a:t>Ансамблевые алгоритмы на основе деревьев решений, такие как случайный лес (</a:t>
            </a:r>
            <a:r>
              <a:rPr lang="ru-RU" sz="1200" dirty="0" err="1" smtClean="0"/>
              <a:t>random</a:t>
            </a:r>
            <a:r>
              <a:rPr lang="ru-RU" sz="1200" dirty="0" smtClean="0"/>
              <a:t> </a:t>
            </a:r>
            <a:r>
              <a:rPr lang="ru-RU" sz="1200" dirty="0" err="1" smtClean="0"/>
              <a:t>forest</a:t>
            </a:r>
            <a:r>
              <a:rPr lang="ru-RU" sz="1200" dirty="0" smtClean="0"/>
              <a:t>), позволяют оценить важность признаков.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413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Нам доступно большое количество данных с базовых станций по всей России, что открывает большой потенциал для аналитики</a:t>
            </a:r>
            <a:r>
              <a:rPr lang="en-US" baseline="0" dirty="0" smtClean="0"/>
              <a:t>:</a:t>
            </a:r>
            <a:r>
              <a:rPr lang="ru-RU" baseline="0" dirty="0" smtClean="0"/>
              <a:t> можно определять различные сегменты абонентов, выделять тренды, улучшать работы сети.</a:t>
            </a:r>
          </a:p>
          <a:p>
            <a:endParaRPr lang="ru-RU" baseline="0" dirty="0" smtClean="0"/>
          </a:p>
          <a:p>
            <a:r>
              <a:rPr lang="ru-RU" dirty="0" smtClean="0"/>
              <a:t>Далее я расскажу про особенности решения задач по </a:t>
            </a:r>
            <a:r>
              <a:rPr lang="ru-RU" dirty="0" err="1" smtClean="0"/>
              <a:t>геоаналитике</a:t>
            </a:r>
            <a:r>
              <a:rPr lang="ru-RU" baseline="0" dirty="0" smtClean="0"/>
              <a:t> на примере решения задачи определения перспективных мест для открытия салонов сотовой связи.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816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Гео</a:t>
            </a:r>
            <a:r>
              <a:rPr lang="ru-RU" baseline="0" dirty="0" smtClean="0"/>
              <a:t> задачи также интересны источниками данных, на основе которых можно строить модели.</a:t>
            </a:r>
          </a:p>
          <a:p>
            <a:endParaRPr lang="ru-RU" baseline="0" dirty="0" smtClean="0"/>
          </a:p>
          <a:p>
            <a:r>
              <a:rPr lang="ru-RU" dirty="0" smtClean="0"/>
              <a:t>Далее перечислю</a:t>
            </a:r>
            <a:r>
              <a:rPr lang="ru-RU" baseline="0" dirty="0" smtClean="0"/>
              <a:t> изображенные на слайде источники.</a:t>
            </a:r>
          </a:p>
          <a:p>
            <a:endParaRPr lang="ru-RU" baseline="0" dirty="0" smtClean="0"/>
          </a:p>
          <a:p>
            <a:r>
              <a:rPr lang="ru-RU" baseline="0" dirty="0" err="1" smtClean="0"/>
              <a:t>П.с</a:t>
            </a:r>
            <a:r>
              <a:rPr lang="ru-RU" baseline="0" dirty="0" smtClean="0"/>
              <a:t>. Что если спросят, откуда берем данные? </a:t>
            </a:r>
            <a:r>
              <a:rPr lang="en-US" baseline="0" dirty="0" smtClean="0"/>
              <a:t>OSM </a:t>
            </a:r>
            <a:r>
              <a:rPr lang="ru-RU" baseline="0" dirty="0" smtClean="0"/>
              <a:t>нельзя говорить? Откуда в действительности берем данные?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189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 задача сводится к регрессии.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 smtClean="0"/>
              <a:t>Клиентопоток</a:t>
            </a:r>
            <a:r>
              <a:rPr lang="ru-RU" sz="1200" dirty="0" smtClean="0"/>
              <a:t> напрямую зависит от географии места</a:t>
            </a:r>
          </a:p>
          <a:p>
            <a:endParaRPr lang="ru-RU" baseline="0" dirty="0" smtClean="0"/>
          </a:p>
          <a:p>
            <a:r>
              <a:rPr lang="ru-RU" baseline="0" dirty="0" smtClean="0"/>
              <a:t>Кажется, что это обычная задача регрессии со стандартными метриками</a:t>
            </a:r>
            <a:r>
              <a:rPr lang="en-US" baseline="0" dirty="0" smtClean="0"/>
              <a:t>. </a:t>
            </a:r>
            <a:r>
              <a:rPr lang="ru-RU" baseline="0" dirty="0" smtClean="0"/>
              <a:t>Но особенностью было требования со стороны бизнеса оценить нижнюю границу предсказания с заданной вероятностью.</a:t>
            </a:r>
          </a:p>
          <a:p>
            <a:endParaRPr lang="ru-RU" dirty="0" smtClean="0"/>
          </a:p>
          <a:p>
            <a:r>
              <a:rPr lang="ru-RU" dirty="0" smtClean="0"/>
              <a:t>Также интересно отметить, что качество предсказания значимо</a:t>
            </a:r>
            <a:r>
              <a:rPr lang="ru-RU" baseline="0" dirty="0" smtClean="0"/>
              <a:t> улучшалось при добавлении </a:t>
            </a:r>
            <a:r>
              <a:rPr lang="ru-RU" sz="1200" dirty="0" smtClean="0"/>
              <a:t>полигонов с нулевым </a:t>
            </a:r>
            <a:r>
              <a:rPr lang="ru-RU" sz="1200" dirty="0" err="1" smtClean="0"/>
              <a:t>клиентопотоком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01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Приятное преимущество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-задач мы видим в простоте интерпретации. Человек в принципе любит воспринимать информацию глазами. Выходной результат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различные визуализации, но главное карты, которые позволяют результаты работы увидеть относительно городского пространства, что позволяет оценить не только стандартные метрики качества моделей, но и оценить осмысленность и возможность интерпретировать результаты на человеческий язык, что довольно часто необходимо при работе с бизнес-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заказачиками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данном слайде можно увидеть пример визуализации результата работы модели по предсказанию </a:t>
            </a:r>
            <a:r>
              <a:rPr lang="ru-RU" baseline="0" dirty="0" err="1" smtClean="0"/>
              <a:t>клиентопотока</a:t>
            </a:r>
            <a:r>
              <a:rPr lang="ru-RU" baseline="0" dirty="0" smtClean="0"/>
              <a:t>. Интересно, что для оценки результата работы модели эксперту необходимо проверить «вручную» перспективное место на карте, посетить его.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942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http://people.cs.georgetown.edu/nschneid/cosc272/f17/09_NB_classification.pdf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425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https://deepai.org/machine-learning-glossary-and-terms/n-gram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64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http://www.machinelearning.ru/wiki/index.php?title=%D0%9C%D0%B0%D1%88%D0%B8%D0%BD%D0%BD%D0%BE%D0%B5_%D0%BE%D0%B1%D1%83%D1%87%D0%B5%D0%BD%D0%B8%D0%B5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799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 как по-другому может выглядеть эта презентация?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71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37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 smtClean="0"/>
              <a:t>Проклятие размерности</a:t>
            </a:r>
            <a:r>
              <a:rPr lang="ru-RU" sz="1200" dirty="0" smtClean="0"/>
              <a:t> — проблема, связанная с экспоненциальным возрастанием количества данных из-за увеличения размерности пространства, в сложных системах в большим количеством параметров.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В метрических классификаторах расстояния обычно вычисляются как средний модуль разностей по всем признакам. Согласно Закону Больших Чисел, сумма n слагаемых стремится в некоторому фиксированному пределу при n→∞. Таким образом, расстояния во всех парах объектов стремятся к одному и тому же значению, а значит, становятся неинформативными. </a:t>
            </a:r>
          </a:p>
          <a:p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Основная идея при решении проблемы — понизить размерность пространства, а именно спроецировать данные на подпространство меньшей размерности (например, с помощью метода главных компонент).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25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https://habr.com/ru/company/aligntechnology/blog/303750/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https://ru.wikipedia.org/wiki/%D0%9E%D1%82%D0%B1%D0%BE%D1%80_%D0%BF%D1%80%D0%B8%D0%B7%D0%BD%D0%B0%D0%BA%D0%BE%D0%B2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95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789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ru-RU" sz="1200" dirty="0" smtClean="0"/>
              <a:t>Скажи мне, кто твой друг, и я скажу, кто ты </a:t>
            </a:r>
          </a:p>
          <a:p>
            <a:pPr algn="r"/>
            <a:r>
              <a:rPr lang="ru-RU" sz="1200" dirty="0" smtClean="0"/>
              <a:t>/ Еврипид (480—406 до н. э.) / </a:t>
            </a:r>
          </a:p>
          <a:p>
            <a:endParaRPr lang="ru-R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958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76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90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https://tproger.ru/translations/top-machine-learning-algorithms/</a:t>
            </a:r>
            <a:endParaRPr lang="ru-RU" dirty="0" smtClean="0"/>
          </a:p>
          <a:p>
            <a:r>
              <a:rPr lang="ru-RU" dirty="0" smtClean="0"/>
              <a:t>KNN – К ближайших соседей – один из самых используемых методов классификации. Основным принципом метода К ближайших соседей является то, что объект относится к тому классу, которому принадлежат больше всего его ближайших соседей. </a:t>
            </a:r>
            <a:endParaRPr lang="en-US" dirty="0" smtClean="0"/>
          </a:p>
          <a:p>
            <a:r>
              <a:rPr lang="ru-RU" dirty="0" smtClean="0"/>
              <a:t>Другими словами, для объекта рассмотрим его К ближайших соседей</a:t>
            </a:r>
            <a:r>
              <a:rPr lang="en-US" dirty="0" smtClean="0"/>
              <a:t>.</a:t>
            </a:r>
            <a:r>
              <a:rPr lang="ru-RU" dirty="0" smtClean="0"/>
              <a:t> Дальше для каждого класса считаем, сколько из этих К соседей принадлежат данному классу.</a:t>
            </a:r>
            <a:r>
              <a:rPr lang="ru-RU" baseline="0" dirty="0" smtClean="0"/>
              <a:t> В результате,</a:t>
            </a:r>
            <a:r>
              <a:rPr lang="ru-RU" dirty="0" smtClean="0"/>
              <a:t> объект относим к классу с наибольшим количеством соседей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https://mipt.ru/upload/medialibrary/966/92-94.pdf</a:t>
            </a:r>
            <a:r>
              <a:rPr lang="en-US" dirty="0" smtClean="0"/>
              <a:t>]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948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игрушечный пример. Допустим, у нас есть</a:t>
            </a:r>
            <a:r>
              <a:rPr lang="ru-RU" baseline="0" dirty="0" smtClean="0"/>
              <a:t> таблица с информацией о сладости и хрусткости по 10-бальной шкале некоторых продуктов, а так же класс, к которому он относится (фрукт, овощ, протеин). Очевидно, что это далеко не все свойства продуктов, но, для просты, ограничимся ими.</a:t>
            </a:r>
          </a:p>
          <a:p>
            <a:r>
              <a:rPr lang="ru-RU" baseline="0" dirty="0" smtClean="0"/>
              <a:t>Получается, у нас есть некоторое количество объектов, которые мы будем идентифицировать по названию продукта, и по паре признаков у каждого. Можно визуализировать эти данные при помощи точечного графика.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244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79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753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 оси </a:t>
            </a:r>
            <a:r>
              <a:rPr lang="en-US" dirty="0" smtClean="0"/>
              <a:t>X </a:t>
            </a:r>
            <a:r>
              <a:rPr lang="ru-RU" dirty="0" smtClean="0"/>
              <a:t>отложена сладость, по оси </a:t>
            </a:r>
            <a:r>
              <a:rPr lang="en-US" dirty="0" smtClean="0"/>
              <a:t>Y</a:t>
            </a:r>
            <a:r>
              <a:rPr lang="ru-RU" dirty="0" smtClean="0"/>
              <a:t> – хрусткость. Каждая точка соответствует уникальному продукту.</a:t>
            </a:r>
          </a:p>
          <a:p>
            <a:r>
              <a:rPr lang="ru-RU" dirty="0" smtClean="0"/>
              <a:t>На графике можно наблюдать 3 скопления точек.</a:t>
            </a:r>
            <a:r>
              <a:rPr lang="ru-RU" baseline="0" dirty="0" smtClean="0"/>
              <a:t> И действительно, продукты с одинаковыми классами расположены близко друг к другу на графике. Это обусловлено тем, что все объекты одного класса близки друг к другу по некоторым свойствам: фрукты – очень сладкие, овощи – не очень сладкие, но хрусткие, протеины – не сладкие и не хрустят.</a:t>
            </a:r>
          </a:p>
          <a:p>
            <a:r>
              <a:rPr lang="ru-RU" baseline="0" dirty="0" smtClean="0"/>
              <a:t>Крайне важно понимать, что так получается далеко не всегда. Следуя такой логике, всегда подразумевается допущение, называемое </a:t>
            </a:r>
            <a:r>
              <a:rPr lang="ru-RU" i="1" baseline="0" dirty="0" smtClean="0"/>
              <a:t>гипотезой компактности.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09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136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https://tproger.ru/translations/top-machine-learning-algorithms/</a:t>
            </a:r>
            <a:endParaRPr lang="ru-RU" dirty="0" smtClean="0"/>
          </a:p>
          <a:p>
            <a:r>
              <a:rPr lang="ru-RU" dirty="0" smtClean="0"/>
              <a:t>KNN – К ближайших соседей – один из самых используемых методов классификации. Основным принципом метода К ближайших соседей является то, что объект относится к тому классу, которому принадлежат больше всего его ближайших соседей. </a:t>
            </a:r>
            <a:endParaRPr lang="en-US" dirty="0" smtClean="0"/>
          </a:p>
          <a:p>
            <a:r>
              <a:rPr lang="ru-RU" dirty="0" smtClean="0"/>
              <a:t>Другими словами, для объекта рассмотрим его К ближайших соседей</a:t>
            </a:r>
            <a:r>
              <a:rPr lang="en-US" dirty="0" smtClean="0"/>
              <a:t>.</a:t>
            </a:r>
            <a:r>
              <a:rPr lang="ru-RU" dirty="0" smtClean="0"/>
              <a:t> Дальше для каждого класса считаем, сколько из этих К соседей принадлежат данному классу.</a:t>
            </a:r>
            <a:r>
              <a:rPr lang="ru-RU" baseline="0" dirty="0" smtClean="0"/>
              <a:t> В результате,</a:t>
            </a:r>
            <a:r>
              <a:rPr lang="ru-RU" dirty="0" smtClean="0"/>
              <a:t> объект относим к классу с наибольшим количеством соседей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https://mipt.ru/upload/medialibrary/966/92-94.pdf</a:t>
            </a:r>
            <a:r>
              <a:rPr lang="en-US" dirty="0" smtClean="0"/>
              <a:t>]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827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806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Поставим задачу более формально.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Нам</a:t>
            </a:r>
            <a:r>
              <a:rPr lang="ru-RU" baseline="0" dirty="0" smtClean="0"/>
              <a:t> дана выборка из </a:t>
            </a:r>
            <a:r>
              <a:rPr lang="en-US" baseline="0" dirty="0" smtClean="0"/>
              <a:t>m </a:t>
            </a:r>
            <a:r>
              <a:rPr lang="ru-RU" baseline="0" dirty="0" smtClean="0"/>
              <a:t>объектов с признаками </a:t>
            </a:r>
            <a:r>
              <a:rPr lang="en-US" baseline="0" dirty="0" smtClean="0"/>
              <a:t>x </a:t>
            </a:r>
            <a:r>
              <a:rPr lang="ru-RU" baseline="0" dirty="0" smtClean="0"/>
              <a:t>и лейблами </a:t>
            </a:r>
            <a:r>
              <a:rPr lang="en-US" baseline="0" dirty="0" smtClean="0"/>
              <a:t>y. </a:t>
            </a:r>
            <a:r>
              <a:rPr lang="ru-RU" baseline="0" dirty="0" smtClean="0"/>
              <a:t>Предполагается, что функция расстояния уже выбрана и обозначена как </a:t>
            </a:r>
            <a:r>
              <a:rPr lang="el-GR" sz="1200" dirty="0" smtClean="0"/>
              <a:t>ρ(</a:t>
            </a:r>
            <a:r>
              <a:rPr lang="en" sz="1200" dirty="0" smtClean="0"/>
              <a:t>x,x′)</a:t>
            </a:r>
            <a:r>
              <a:rPr lang="ru-RU" sz="1200" dirty="0" smtClean="0"/>
              <a:t>.</a:t>
            </a:r>
            <a:r>
              <a:rPr lang="ru-RU" sz="1200" baseline="0" dirty="0" smtClean="0"/>
              <a:t> Для удобства пронумеруем объекты в порядке увеличения расстояния от нового объекта </a:t>
            </a:r>
            <a:r>
              <a:rPr lang="en-US" sz="1200" baseline="0" dirty="0" smtClean="0"/>
              <a:t>u. </a:t>
            </a:r>
            <a:r>
              <a:rPr lang="ru-RU" sz="1200" baseline="0" dirty="0" smtClean="0"/>
              <a:t>На выходе мы должны получить лейбл для нового объекта.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aseline="0" dirty="0" smtClean="0"/>
              <a:t>В алгоритме </a:t>
            </a:r>
            <a:r>
              <a:rPr lang="en-US" sz="1200" baseline="0" dirty="0" err="1" smtClean="0"/>
              <a:t>kNN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предлагается следующий вариант решения: выберем тот класс для </a:t>
            </a:r>
            <a:r>
              <a:rPr lang="en-US" sz="1200" baseline="0" dirty="0" smtClean="0"/>
              <a:t>u, </a:t>
            </a:r>
            <a:r>
              <a:rPr lang="ru-RU" sz="1200" baseline="0" dirty="0" smtClean="0"/>
              <a:t>для которого указанная сумма достигает максимума. В квадратных скобках указан индикатор соответствия лейблов </a:t>
            </a:r>
            <a:r>
              <a:rPr lang="en-US" sz="1200" baseline="0" dirty="0" err="1" smtClean="0"/>
              <a:t>i</a:t>
            </a:r>
            <a:r>
              <a:rPr lang="en-US" sz="1200" baseline="0" dirty="0" smtClean="0"/>
              <a:t>-</a:t>
            </a:r>
            <a:r>
              <a:rPr lang="ru-RU" sz="1200" baseline="0" dirty="0" err="1" smtClean="0"/>
              <a:t>го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элемента и ответа алгоритма, функция </a:t>
            </a:r>
            <a:r>
              <a:rPr lang="en-US" sz="1200" baseline="0" dirty="0" smtClean="0"/>
              <a:t>w(</a:t>
            </a:r>
            <a:r>
              <a:rPr lang="en-US" sz="1200" baseline="0" dirty="0" err="1" smtClean="0"/>
              <a:t>i,u</a:t>
            </a:r>
            <a:r>
              <a:rPr lang="en-US" sz="1200" baseline="0" dirty="0" smtClean="0"/>
              <a:t>) </a:t>
            </a:r>
            <a:r>
              <a:rPr lang="ru-RU" sz="1200" baseline="0" dirty="0" smtClean="0"/>
              <a:t>задается заранее.</a:t>
            </a:r>
            <a:endParaRPr lang="ru-RU" sz="1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11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85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7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Остался</a:t>
            </a:r>
            <a:r>
              <a:rPr lang="ru-RU" baseline="0" dirty="0" smtClean="0"/>
              <a:t> вопрос выбора метрики расстояния между объектом и его соседями. Здесь чаще всего используется Евклидово расстояние как наиболее очевидное. Реже – расстояние городских кварталов. Оба этих расстояния являются частными случаями расстояния </a:t>
            </a:r>
            <a:r>
              <a:rPr lang="ru-RU" baseline="0" dirty="0" err="1" smtClean="0"/>
              <a:t>Минковского</a:t>
            </a:r>
            <a:r>
              <a:rPr lang="ru-RU" baseline="0" dirty="0" smtClean="0"/>
              <a:t>. В некоторых экзотических случаях может быть использовано так же широко распространенное расстояние Чебышева.</a:t>
            </a:r>
          </a:p>
          <a:p>
            <a:r>
              <a:rPr lang="ru-RU" baseline="0" dirty="0" smtClean="0"/>
              <a:t>Для понимания особенностей этих метрик можно представить круг (в Евклидовом пространстве) в концепции данных метрик. Так, если расстоянием считать расстояние городских кварталов, круг будет выглядеть как квадрат с вершинами на осях координат (так расстояние от каждой точки его контура будет равно 1), а если брать расстояние Чебышева, то круг будет квадратом со сторонами, параллельными осям.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510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представлен пример работы алгоритма 5-</a:t>
            </a:r>
            <a:r>
              <a:rPr lang="en-US" baseline="0" dirty="0" smtClean="0"/>
              <a:t>NN </a:t>
            </a:r>
            <a:r>
              <a:rPr lang="ru-RU" baseline="0" dirty="0" smtClean="0"/>
              <a:t>для задачи бинарной классификации. Мы берем 5 ближайших соседей, считаем среди них количество лейблов красного и синего цветов. Красных -3, синих – 2. Следовательно, относим наш объект к множеству красного цвета.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744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Положительные особенности:</a:t>
            </a:r>
          </a:p>
          <a:p>
            <a:pPr marL="342900" indent="-342900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sz="1200" dirty="0" smtClean="0">
                <a:latin typeface="GT Walsheim v2 Manual" panose="00000500000000000000" pitchFamily="50" charset="-52"/>
              </a:rPr>
              <a:t>Алгоритм </a:t>
            </a:r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устойчив к аномальным выбросам</a:t>
            </a:r>
          </a:p>
          <a:p>
            <a:pPr marL="342900" indent="-342900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Простая</a:t>
            </a:r>
            <a:r>
              <a:rPr lang="ru-RU" sz="12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200" dirty="0" smtClean="0">
                <a:latin typeface="GT Walsheim v2 Manual" panose="00000500000000000000" pitchFamily="50" charset="-52"/>
              </a:rPr>
              <a:t>программная реализация алгоритма</a:t>
            </a:r>
          </a:p>
          <a:p>
            <a:pPr marL="342900" indent="-342900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sz="1200" dirty="0" smtClean="0">
                <a:latin typeface="GT Walsheim v2 Manual" panose="00000500000000000000" pitchFamily="50" charset="-52"/>
              </a:rPr>
              <a:t>Результат работы алгоритма </a:t>
            </a:r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легко поддаётся интерпретации</a:t>
            </a:r>
          </a:p>
          <a:p>
            <a:pPr marL="342900" indent="-342900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Возможность модификации </a:t>
            </a:r>
            <a:r>
              <a:rPr lang="ru-RU" sz="1200" dirty="0" smtClean="0">
                <a:latin typeface="GT Walsheim v2 Manual" panose="00000500000000000000" pitchFamily="50" charset="-52"/>
              </a:rPr>
              <a:t>алгоритма, путём использования подходящих функций и метрик позволяет подстроить алгоритм под конкретную задачу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 – основные </a:t>
            </a:r>
            <a:r>
              <a:rPr lang="ru-RU" sz="1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недостаки</a:t>
            </a:r>
            <a:endParaRPr lang="ru-RU" sz="12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endParaRPr lang="ru-RU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Набор данных</a:t>
            </a:r>
            <a:r>
              <a:rPr lang="ru-RU" dirty="0" smtClean="0">
                <a:latin typeface="GT Walsheim v2 Manual" panose="00000500000000000000" pitchFamily="50" charset="-52"/>
              </a:rPr>
              <a:t>, используемый для алгоритма, должен быть </a:t>
            </a:r>
            <a:r>
              <a:rPr lang="ru-RU" dirty="0" smtClean="0">
                <a:solidFill>
                  <a:srgbClr val="00BA4D"/>
                </a:solidFill>
                <a:latin typeface="GT Walsheim v2 Manual Black" panose="00000900000000000000" pitchFamily="50" charset="-52"/>
              </a:rPr>
              <a:t>репрезентативным</a:t>
            </a:r>
            <a:r>
              <a:rPr lang="ru-RU" dirty="0" smtClean="0">
                <a:latin typeface="GT Walsheim v2 Manual" panose="00000500000000000000" pitchFamily="50" charset="-52"/>
              </a:rPr>
              <a:t>.</a:t>
            </a: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dirty="0" smtClean="0">
                <a:latin typeface="GT Walsheim v2 Manual" panose="00000500000000000000" pitchFamily="50" charset="-52"/>
              </a:rPr>
              <a:t>Необходимость хранить обучающую выборку </a:t>
            </a:r>
            <a:r>
              <a:rPr lang="ru-RU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целиком</a:t>
            </a:r>
            <a:r>
              <a:rPr lang="ru-RU" dirty="0" smtClean="0">
                <a:latin typeface="GT Walsheim v2 Manual" panose="00000500000000000000" pitchFamily="50" charset="-52"/>
              </a:rPr>
              <a:t>.</a:t>
            </a: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dirty="0" smtClean="0">
                <a:latin typeface="GT Walsheim v2 Manual" panose="00000500000000000000" pitchFamily="50" charset="-52"/>
              </a:rPr>
              <a:t>В простейших случаях метрические алгоритмы имеют крайне </a:t>
            </a:r>
            <a:r>
              <a:rPr lang="ru-RU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бедный набор параметров</a:t>
            </a:r>
            <a:r>
              <a:rPr lang="ru-RU" dirty="0" smtClean="0">
                <a:latin typeface="GT Walsheim v2 Manual" panose="00000500000000000000" pitchFamily="50" charset="-52"/>
              </a:rPr>
              <a:t>, что исключает возможность настройки алгоритма по данным.</a:t>
            </a:r>
            <a:endParaRPr lang="en-US" dirty="0" smtClean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Затраты в производительности велики</a:t>
            </a:r>
            <a:r>
              <a:rPr lang="ru-RU" dirty="0" smtClean="0">
                <a:latin typeface="GT Walsheim v2 Manual" panose="00000500000000000000" pitchFamily="50" charset="-52"/>
              </a:rPr>
              <a:t>, поскольку нам необходимо вычислить расстояния между каждым экземпляром и всеми пробными экземплярами</a:t>
            </a:r>
            <a:r>
              <a:rPr lang="en-US" dirty="0" smtClean="0">
                <a:latin typeface="GT Walsheim v2 Manual" panose="00000500000000000000" pitchFamily="50" charset="-52"/>
              </a:rPr>
              <a:t>.</a:t>
            </a:r>
            <a:endParaRPr lang="ru-RU" dirty="0" smtClean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endParaRPr lang="ru-RU" dirty="0" smtClean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endParaRPr lang="ru-RU" dirty="0">
              <a:latin typeface="GT Walsheim v2 Manual" panose="00000500000000000000" pitchFamily="50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787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Заключительные слова о том, что</a:t>
            </a:r>
            <a:r>
              <a:rPr lang="ru-RU" baseline="0" dirty="0" smtClean="0"/>
              <a:t> изучили в течение первой половины дня</a:t>
            </a:r>
            <a:r>
              <a:rPr lang="en-US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16A31-1286-4AEB-B890-83C4B5EC2F76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8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ru-RU" sz="1200" dirty="0" smtClean="0"/>
              <a:t>Скажи мне, кто твой друг, и я скажу, кто ты </a:t>
            </a:r>
          </a:p>
          <a:p>
            <a:pPr algn="r"/>
            <a:r>
              <a:rPr lang="ru-RU" sz="1200" dirty="0" smtClean="0"/>
              <a:t>/ Еврипид (480—406 до н. э.) / </a:t>
            </a:r>
          </a:p>
          <a:p>
            <a:endParaRPr lang="ru-R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B3AF9-1326-48F0-8D9C-54FC7F4F40A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637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B327-C9EB-4A04-AD4B-818DF56EB44A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72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http://www.machinelearning.ru/wiki/index.php?title=%D0%9C%D0%B0%D1%88%D0%B8%D0%BD%D0%BD%D0%BE%D0%B5_%D0%BE%D0%B1%D1%83%D1%87%D0%B5%D0%BD%D0%B8%D0%B5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43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http://www.machinelearning.ru/wiki/index.php?title=%D0%9C%D0%B0%D1%88%D0%B8%D0%BD%D0%BD%D0%BE%D0%B5_%D0%BE%D0%B1%D1%83%D1%87%D0%B5%D0%BD%D0%B8%D0%B5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6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http://www.machinelearning.ru/wiki/index.php?title=%D0%9C%D0%B0%D1%88%D0%B8%D0%BD%D0%BD%D0%BE%D0%B5_%D0%BE%D0%B1%D1%83%D1%87%D0%B5%D0%BD%D0%B8%D0%B5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1C9DE-D36C-478C-949F-77D6C536C30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99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" name="Слайд think-cell" r:id="rId4" imgW="360" imgH="360" progId="TCLayout.ActiveDocument.1">
                  <p:embed/>
                </p:oleObj>
              </mc:Choice>
              <mc:Fallback>
                <p:oleObj name="Слайд think-cell" r:id="rId4" imgW="360" imgH="36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0"/>
            <a:ext cx="9144000" cy="4262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 eaLnBrk="1"/>
            <a:endParaRPr lang="ru-RU" sz="1600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288000" y="1276350"/>
            <a:ext cx="8570050" cy="1105303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MegaFon Presentation title in</a:t>
            </a:r>
            <a:br>
              <a:rPr lang="ru-RU" dirty="0" smtClean="0"/>
            </a:br>
            <a:r>
              <a:rPr lang="ru-RU" dirty="0" smtClean="0"/>
              <a:t>two lines of copy text (34pt)</a:t>
            </a:r>
            <a:endParaRPr lang="ru-RU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2498803"/>
            <a:ext cx="7108825" cy="224107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ru-RU" dirty="0" smtClean="0"/>
              <a:t>Presenter (12pt), City, Month 2018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050" y="4535798"/>
            <a:ext cx="1854000" cy="329571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421310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B7E4-3F8B-4DE7-8320-EE272DE6348C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101" y="1276350"/>
            <a:ext cx="2732088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213101" y="1276350"/>
            <a:ext cx="2717800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6138200" y="1276350"/>
            <a:ext cx="2717800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66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76350"/>
            <a:ext cx="9144000" cy="38687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221961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A52E-B485-4515-864C-7526FCEC2E76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291600" y="1276350"/>
            <a:ext cx="41868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69200" y="1276350"/>
            <a:ext cx="41868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99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pictures a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B969-AD4F-415E-989A-93CCB4B6894A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291600" y="1276350"/>
            <a:ext cx="56393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38000" y="1276350"/>
            <a:ext cx="27180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11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left,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C1A3-F62B-43BF-A565-2E59C51203AB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100" y="1276349"/>
            <a:ext cx="4187825" cy="3076575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 to 32pt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69200" y="1277312"/>
            <a:ext cx="4186800" cy="3076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128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left, picture right a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EBD49-CA36-4759-849E-8C7961BE8AB3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38000" y="1276350"/>
            <a:ext cx="27180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099" y="1275387"/>
            <a:ext cx="5641200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 to 32pt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6347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icture left, text right, a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BA6A-FC03-4BF1-BD52-8E3246239BE0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6138200" y="1276350"/>
            <a:ext cx="2717800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 to 32pt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291600" y="1276350"/>
            <a:ext cx="5639300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857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icture left, small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BBDA-4A47-4915-92DD-ECAFA42AAC93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7572374" y="1276350"/>
            <a:ext cx="1283625" cy="307753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noProof="0" dirty="0" smtClean="0"/>
              <a:t>Edit flowing text level 12pt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291599" y="1276350"/>
            <a:ext cx="7109325" cy="30775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96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icture above, text undernea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Lorem ipsum dolor sit amet, consectetur adipiscing elit ed ut perspiciatis unde omnis iste natus error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A421-7007-4223-99AE-9E4403F2D588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101" y="3224748"/>
            <a:ext cx="2732088" cy="1129140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213101" y="3224748"/>
            <a:ext cx="2717800" cy="1129140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6138200" y="3224748"/>
            <a:ext cx="2717800" cy="1129140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38000" y="1276350"/>
            <a:ext cx="2718000" cy="18293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12901" y="1276350"/>
            <a:ext cx="2718000" cy="18293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 hasCustomPrompt="1"/>
          </p:nvPr>
        </p:nvSpPr>
        <p:spPr>
          <a:xfrm>
            <a:off x="291600" y="1276350"/>
            <a:ext cx="2732400" cy="18293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635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BCC1-0ED7-47BB-B24F-172616971772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122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78702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name="Слайд think-cell" r:id="rId4" imgW="360" imgH="360" progId="TCLayout.ActiveDocument.1">
                  <p:embed/>
                </p:oleObj>
              </mc:Choice>
              <mc:Fallback>
                <p:oleObj name="Слайд think-cell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9144000" cy="340950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Picture</a:t>
            </a:r>
            <a:endParaRPr lang="ru-RU" dirty="0"/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287337" y="3703852"/>
            <a:ext cx="5643563" cy="680547"/>
          </a:xfrm>
        </p:spPr>
        <p:txBody>
          <a:bodyPr/>
          <a:lstStyle>
            <a:lvl1pPr>
              <a:defRPr sz="2400" b="0"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MegaFon Presentation title in</a:t>
            </a:r>
            <a:br>
              <a:rPr lang="ru-RU" dirty="0" smtClean="0"/>
            </a:br>
            <a:r>
              <a:rPr lang="ru-RU" dirty="0" smtClean="0"/>
              <a:t>two lines of copy text (24pt)</a:t>
            </a:r>
            <a:endParaRPr lang="ru-RU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92100" y="4594048"/>
            <a:ext cx="5640426" cy="192265"/>
          </a:xfrm>
        </p:spPr>
        <p:txBody>
          <a:bodyPr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Presenter (12pt),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City, Month 2018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050" y="4535798"/>
            <a:ext cx="1854000" cy="329571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4083718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's talk - fina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92100" y="3895783"/>
            <a:ext cx="3794125" cy="245634"/>
          </a:xfrm>
        </p:spPr>
        <p:txBody>
          <a:bodyPr/>
          <a:lstStyle>
            <a:lvl1pPr>
              <a:spcBef>
                <a:spcPts val="0"/>
              </a:spcBef>
              <a:defRPr b="1" baseline="0"/>
            </a:lvl1pPr>
            <a:lvl5pPr marL="715962" indent="0">
              <a:buNone/>
              <a:defRPr/>
            </a:lvl5pPr>
          </a:lstStyle>
          <a:p>
            <a:pPr lvl="0"/>
            <a:r>
              <a:rPr lang="ru-RU" dirty="0" smtClean="0"/>
              <a:t>Contact Name (16pt)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92100" y="4181475"/>
            <a:ext cx="3794125" cy="223320"/>
          </a:xfrm>
        </p:spPr>
        <p:txBody>
          <a:bodyPr anchor="b"/>
          <a:lstStyle>
            <a:lvl1pPr>
              <a:spcBef>
                <a:spcPts val="0"/>
              </a:spcBef>
              <a:defRPr b="0" baseline="0"/>
            </a:lvl1pPr>
            <a:lvl5pPr marL="715962" indent="0">
              <a:buNone/>
              <a:defRPr/>
            </a:lvl5pPr>
          </a:lstStyle>
          <a:p>
            <a:pPr lvl="0"/>
            <a:r>
              <a:rPr lang="ru-RU" dirty="0" smtClean="0"/>
              <a:t>Contact Title (16pt)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5044" y="2213890"/>
            <a:ext cx="4399031" cy="444500"/>
          </a:xfrm>
        </p:spPr>
        <p:txBody>
          <a:bodyPr/>
          <a:lstStyle>
            <a:lvl1pPr>
              <a:defRPr sz="4000" b="0">
                <a:latin typeface="Arial Black" panose="020B0A04020102020204" pitchFamily="34" charset="0"/>
              </a:defRPr>
            </a:lvl1pPr>
            <a:lvl2pPr>
              <a:defRPr sz="4000" b="0">
                <a:latin typeface="Arial Black" panose="020B0A04020102020204" pitchFamily="34" charset="0"/>
              </a:defRPr>
            </a:lvl2pPr>
            <a:lvl3pPr>
              <a:defRPr sz="4000" b="0">
                <a:latin typeface="Arial Black" panose="020B0A04020102020204" pitchFamily="34" charset="0"/>
              </a:defRPr>
            </a:lvl3pPr>
            <a:lvl4pPr>
              <a:defRPr sz="4000" b="0">
                <a:latin typeface="Arial Black" panose="020B0A04020102020204" pitchFamily="34" charset="0"/>
              </a:defRPr>
            </a:lvl4pPr>
            <a:lvl5pPr>
              <a:defRPr sz="4000" b="0">
                <a:latin typeface="Arial Black" panose="020B0A04020102020204" pitchFamily="34" charset="0"/>
              </a:defRPr>
            </a:lvl5pPr>
          </a:lstStyle>
          <a:p>
            <a:pPr lvl="0"/>
            <a:r>
              <a:rPr lang="ru-RU" noProof="0" dirty="0" smtClean="0"/>
              <a:t>Let’s</a:t>
            </a:r>
            <a:r>
              <a:rPr lang="ru-RU" dirty="0" smtClean="0"/>
              <a:t> Talk</a:t>
            </a:r>
            <a:endParaRPr lang="ru-RU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4395086"/>
            <a:ext cx="3794125" cy="223200"/>
          </a:xfrm>
        </p:spPr>
        <p:txBody>
          <a:bodyPr anchor="b"/>
          <a:lstStyle>
            <a:lvl1pPr>
              <a:spcBef>
                <a:spcPts val="0"/>
              </a:spcBef>
              <a:defRPr b="0" baseline="0"/>
            </a:lvl1pPr>
            <a:lvl5pPr marL="715962" indent="0">
              <a:buNone/>
              <a:defRPr/>
            </a:lvl5pPr>
          </a:lstStyle>
          <a:p>
            <a:pPr lvl="0"/>
            <a:r>
              <a:rPr lang="ru-RU" dirty="0" smtClean="0"/>
              <a:t>telephone</a:t>
            </a:r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4608576"/>
            <a:ext cx="3794125" cy="223200"/>
          </a:xfrm>
        </p:spPr>
        <p:txBody>
          <a:bodyPr anchor="b"/>
          <a:lstStyle>
            <a:lvl1pPr>
              <a:spcBef>
                <a:spcPts val="0"/>
              </a:spcBef>
              <a:defRPr b="0" baseline="0"/>
            </a:lvl1pPr>
            <a:lvl5pPr marL="715962" indent="0">
              <a:buNone/>
              <a:defRPr/>
            </a:lvl5pPr>
          </a:lstStyle>
          <a:p>
            <a:pPr lvl="0"/>
            <a:r>
              <a:rPr lang="ru-RU" dirty="0" smtClean="0"/>
              <a:t>e-mail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050" y="4535798"/>
            <a:ext cx="1854000" cy="329571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</a:t>
            </a:r>
            <a:r>
              <a:rPr lang="de-DE" sz="1100" b="1" dirty="0" smtClean="0">
                <a:solidFill>
                  <a:schemeClr val="bg1"/>
                </a:solidFill>
              </a:rPr>
              <a:t>00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425804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806-D795-4742-AA1E-DF8E0CA91861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204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Прямоугольник 4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19063" cy="11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lvl="0" indent="0" algn="ctr" eaLnBrk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ru-RU" sz="2000" b="1" i="0" baseline="0" dirty="0" err="1" smtClean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22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69C51-9EDA-4956-971E-90ACBA1CE329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168-DFDC-43CA-BD95-4E1DEA46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396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19063" cy="11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lvl="0" indent="0" algn="ctr" eaLnBrk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ru-RU" sz="2000" b="1" i="0" baseline="0" dirty="0" err="1" smtClean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 rtlCol="0"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rtl="0"/>
            <a:r>
              <a:rPr lang="ru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9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Agenda (40pt)</a:t>
            </a:r>
            <a:endParaRPr lang="ru-RU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" y="1385888"/>
            <a:ext cx="8564400" cy="2967037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baseline="0"/>
            </a:lvl1pPr>
          </a:lstStyle>
          <a:p>
            <a:pPr lvl="0"/>
            <a:r>
              <a:rPr lang="ru-RU" dirty="0" smtClean="0"/>
              <a:t>Lorem ipsum Ed ut perspiciatis unde omnis iste na (20pt)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  <a:p>
            <a:pPr lvl="0"/>
            <a:r>
              <a:rPr lang="ru-RU" dirty="0" smtClean="0"/>
              <a:t>Lorem ipsum Ed ut perspiciatis unde omnis iste na</a:t>
            </a:r>
          </a:p>
        </p:txBody>
      </p:sp>
    </p:spTree>
    <p:extLst>
      <p:ext uri="{BB962C8B-B14F-4D97-AF65-F5344CB8AC3E}">
        <p14:creationId xmlns:p14="http://schemas.microsoft.com/office/powerpoint/2010/main" val="30474150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7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1908000"/>
            <a:ext cx="8564400" cy="1148296"/>
          </a:xfrm>
        </p:spPr>
        <p:txBody>
          <a:bodyPr/>
          <a:lstStyle>
            <a:lvl1pPr>
              <a:defRPr sz="4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Headline example, </a:t>
            </a:r>
            <a:br>
              <a:rPr lang="ru-RU" dirty="0" smtClean="0"/>
            </a:br>
            <a:r>
              <a:rPr lang="ru-RU" dirty="0" smtClean="0"/>
              <a:t>in two lines. (40pt)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B3B23D-4346-4B37-B4C1-6F25CC3265AE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" y="288925"/>
            <a:ext cx="1041400" cy="1326515"/>
          </a:xfrm>
        </p:spPr>
        <p:txBody>
          <a:bodyPr/>
          <a:lstStyle>
            <a:lvl1pPr>
              <a:defRPr sz="1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 smtClean="0"/>
              <a:t>#</a:t>
            </a:r>
            <a:endParaRPr lang="ru-RU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8673305" y="4914900"/>
            <a:ext cx="183358" cy="52388"/>
            <a:chOff x="8673305" y="4914900"/>
            <a:chExt cx="183358" cy="52388"/>
          </a:xfrm>
        </p:grpSpPr>
        <p:sp>
          <p:nvSpPr>
            <p:cNvPr id="9" name="Ellipse 8"/>
            <p:cNvSpPr/>
            <p:nvPr userDrawn="1"/>
          </p:nvSpPr>
          <p:spPr>
            <a:xfrm>
              <a:off x="8804275" y="4914900"/>
              <a:ext cx="52388" cy="523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0" name="Ellipse 9"/>
            <p:cNvSpPr/>
            <p:nvPr userDrawn="1"/>
          </p:nvSpPr>
          <p:spPr>
            <a:xfrm>
              <a:off x="8738790" y="4914900"/>
              <a:ext cx="52388" cy="5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1" name="Ellipse 10"/>
            <p:cNvSpPr/>
            <p:nvPr userDrawn="1"/>
          </p:nvSpPr>
          <p:spPr>
            <a:xfrm>
              <a:off x="8673305" y="4914900"/>
              <a:ext cx="52388" cy="5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</p:grpSp>
      <p:sp>
        <p:nvSpPr>
          <p:cNvPr id="12" name="Textfeld 11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877493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een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1908000"/>
            <a:ext cx="8564400" cy="1148296"/>
          </a:xfrm>
        </p:spPr>
        <p:txBody>
          <a:bodyPr/>
          <a:lstStyle>
            <a:lvl1pPr>
              <a:defRPr sz="4000" b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Headline example, </a:t>
            </a:r>
            <a:br>
              <a:rPr lang="ru-RU" dirty="0" smtClean="0"/>
            </a:br>
            <a:r>
              <a:rPr lang="ru-RU" dirty="0" smtClean="0"/>
              <a:t>in two lines. (40pt)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B3B23D-4346-4B37-B4C1-6F25CC3265AE}" type="datetime1">
              <a:rPr lang="ru-RU" smtClean="0"/>
              <a:pPr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" y="288925"/>
            <a:ext cx="1041400" cy="1326515"/>
          </a:xfrm>
        </p:spPr>
        <p:txBody>
          <a:bodyPr/>
          <a:lstStyle>
            <a:lvl1pPr>
              <a:defRPr sz="1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 smtClean="0"/>
              <a:t>#</a:t>
            </a:r>
            <a:endParaRPr lang="ru-RU" dirty="0"/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8673305" y="4914900"/>
            <a:ext cx="183358" cy="52388"/>
            <a:chOff x="8673305" y="4914900"/>
            <a:chExt cx="183358" cy="52388"/>
          </a:xfrm>
        </p:grpSpPr>
        <p:sp>
          <p:nvSpPr>
            <p:cNvPr id="13" name="Ellipse 12"/>
            <p:cNvSpPr/>
            <p:nvPr userDrawn="1"/>
          </p:nvSpPr>
          <p:spPr>
            <a:xfrm>
              <a:off x="8804275" y="4914900"/>
              <a:ext cx="52388" cy="5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4" name="Ellipse 13"/>
            <p:cNvSpPr/>
            <p:nvPr userDrawn="1"/>
          </p:nvSpPr>
          <p:spPr>
            <a:xfrm>
              <a:off x="8738790" y="4914900"/>
              <a:ext cx="52388" cy="52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8673305" y="4914900"/>
              <a:ext cx="52388" cy="52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</p:grpSp>
      <p:sp>
        <p:nvSpPr>
          <p:cNvPr id="11" name="Textfeld 10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30858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iol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1908000"/>
            <a:ext cx="8564400" cy="1148296"/>
          </a:xfrm>
        </p:spPr>
        <p:txBody>
          <a:bodyPr/>
          <a:lstStyle>
            <a:lvl1pPr>
              <a:defRPr sz="4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Headline example, </a:t>
            </a:r>
            <a:br>
              <a:rPr lang="ru-RU" dirty="0" smtClean="0"/>
            </a:br>
            <a:r>
              <a:rPr lang="ru-RU" dirty="0" smtClean="0"/>
              <a:t>in two lines. (40pt)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B3B23D-4346-4B37-B4C1-6F25CC3265AE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" y="288925"/>
            <a:ext cx="1041400" cy="1326515"/>
          </a:xfrm>
        </p:spPr>
        <p:txBody>
          <a:bodyPr/>
          <a:lstStyle>
            <a:lvl1pPr>
              <a:defRPr sz="1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 smtClean="0"/>
              <a:t>#</a:t>
            </a:r>
            <a:endParaRPr lang="ru-RU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8673305" y="4914900"/>
            <a:ext cx="183358" cy="52388"/>
            <a:chOff x="8673305" y="4914900"/>
            <a:chExt cx="183358" cy="52388"/>
          </a:xfrm>
        </p:grpSpPr>
        <p:sp>
          <p:nvSpPr>
            <p:cNvPr id="9" name="Ellipse 8"/>
            <p:cNvSpPr/>
            <p:nvPr userDrawn="1"/>
          </p:nvSpPr>
          <p:spPr>
            <a:xfrm>
              <a:off x="8804275" y="4914900"/>
              <a:ext cx="52388" cy="523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0" name="Ellipse 9"/>
            <p:cNvSpPr/>
            <p:nvPr userDrawn="1"/>
          </p:nvSpPr>
          <p:spPr>
            <a:xfrm>
              <a:off x="8738790" y="4914900"/>
              <a:ext cx="52388" cy="52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1" name="Ellipse 10"/>
            <p:cNvSpPr/>
            <p:nvPr userDrawn="1"/>
          </p:nvSpPr>
          <p:spPr>
            <a:xfrm>
              <a:off x="8673305" y="4914900"/>
              <a:ext cx="52388" cy="52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</p:grpSp>
      <p:sp>
        <p:nvSpPr>
          <p:cNvPr id="12" name="Textfeld 11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33548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iolet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1908000"/>
            <a:ext cx="8564400" cy="1148296"/>
          </a:xfrm>
        </p:spPr>
        <p:txBody>
          <a:bodyPr/>
          <a:lstStyle>
            <a:lvl1pPr>
              <a:defRPr sz="4000" b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 smtClean="0"/>
              <a:t>Headline example, </a:t>
            </a:r>
            <a:br>
              <a:rPr lang="ru-RU" dirty="0" smtClean="0"/>
            </a:br>
            <a:r>
              <a:rPr lang="ru-RU" dirty="0" smtClean="0"/>
              <a:t>in two lines. (40pt)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B3B23D-4346-4B37-B4C1-6F25CC3265AE}" type="datetime1">
              <a:rPr lang="ru-RU" smtClean="0"/>
              <a:pPr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" y="288925"/>
            <a:ext cx="1041400" cy="1326515"/>
          </a:xfrm>
        </p:spPr>
        <p:txBody>
          <a:bodyPr/>
          <a:lstStyle>
            <a:lvl1pPr>
              <a:defRPr sz="1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 smtClean="0"/>
              <a:t>#</a:t>
            </a:r>
            <a:endParaRPr lang="ru-RU" dirty="0"/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8673305" y="4914900"/>
            <a:ext cx="183358" cy="52388"/>
            <a:chOff x="8673305" y="4914900"/>
            <a:chExt cx="183358" cy="52388"/>
          </a:xfrm>
        </p:grpSpPr>
        <p:sp>
          <p:nvSpPr>
            <p:cNvPr id="13" name="Ellipse 12"/>
            <p:cNvSpPr/>
            <p:nvPr userDrawn="1"/>
          </p:nvSpPr>
          <p:spPr>
            <a:xfrm>
              <a:off x="8804275" y="4914900"/>
              <a:ext cx="52388" cy="5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4" name="Ellipse 13"/>
            <p:cNvSpPr/>
            <p:nvPr userDrawn="1"/>
          </p:nvSpPr>
          <p:spPr>
            <a:xfrm>
              <a:off x="8738790" y="4914900"/>
              <a:ext cx="52388" cy="52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8673305" y="4914900"/>
              <a:ext cx="52388" cy="52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</p:grpSp>
      <p:sp>
        <p:nvSpPr>
          <p:cNvPr id="11" name="Textfeld 10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endParaRPr lang="ru-RU" sz="1100" b="1" dirty="0" smtClean="0">
              <a:solidFill>
                <a:schemeClr val="bg1"/>
              </a:solidFill>
            </a:endParaRP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err="1" smtClean="0">
                <a:solidFill>
                  <a:schemeClr val="bg1"/>
                </a:solidFill>
              </a:rPr>
              <a:t>B</a:t>
            </a:r>
            <a:r>
              <a:rPr lang="ru-RU" sz="1100" b="1" baseline="0" dirty="0" smtClean="0">
                <a:solidFill>
                  <a:schemeClr val="bg1"/>
                </a:solidFill>
              </a:rPr>
              <a:t>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393869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3F40-B636-4A54-94B5-10F6B2452C89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100" y="1276350"/>
            <a:ext cx="8564400" cy="3077538"/>
          </a:xfrm>
        </p:spPr>
        <p:txBody>
          <a:bodyPr/>
          <a:lstStyle/>
          <a:p>
            <a:pPr lvl="0"/>
            <a:r>
              <a:rPr lang="ru-RU" noProof="0" dirty="0" smtClean="0"/>
              <a:t>Edit flowing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5031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1600" y="252000"/>
            <a:ext cx="8564400" cy="590963"/>
          </a:xfrm>
        </p:spPr>
        <p:txBody>
          <a:bodyPr/>
          <a:lstStyle/>
          <a:p>
            <a:r>
              <a:rPr lang="ru-RU" dirty="0" smtClean="0"/>
              <a:t>Headline example (20pt), </a:t>
            </a:r>
            <a:br>
              <a:rPr lang="ru-RU" dirty="0" smtClean="0"/>
            </a:br>
            <a:r>
              <a:rPr lang="ru-RU" dirty="0" smtClean="0"/>
              <a:t>in two lines. </a:t>
            </a:r>
            <a:endParaRPr lang="ru-R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E68E-506B-4910-8CEA-231504A24C3C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292100" y="1275387"/>
            <a:ext cx="4187825" cy="3077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dirty="0" smtClean="0"/>
              <a:t>Edit flowing text level 12pt to (16pt) to 32pt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68175" y="1276350"/>
            <a:ext cx="4187825" cy="3077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dirty="0" smtClean="0"/>
              <a:t>Edit flowing text level 12pt to (16pt) to 32 pt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8745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0169232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Слайд think-cell" r:id="rId29" imgW="360" imgH="360" progId="TCLayout.ActiveDocument.1">
                  <p:embed/>
                </p:oleObj>
              </mc:Choice>
              <mc:Fallback>
                <p:oleObj name="Слайд think-cell" r:id="rId29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lvl="0" indent="0" algn="ctr" eaLnBrk="1"/>
            <a:endParaRPr lang="ru-RU" sz="2000" b="1" i="0" baseline="0" dirty="0" err="1" smtClean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291600" y="252000"/>
            <a:ext cx="8564400" cy="5909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 smtClean="0"/>
              <a:t>Headline example (20pt), Lorem ipsum dolor sit amet, consectetur adipiscing elit ed ut perspiciatis unde omnis iste natus error</a:t>
            </a:r>
            <a:endParaRPr lang="ru-RU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292894" y="1276550"/>
            <a:ext cx="8563768" cy="3077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ru-RU" noProof="0" dirty="0" smtClean="0"/>
              <a:t>Edit continuous text level 12pt to (16pt)</a:t>
            </a:r>
          </a:p>
          <a:p>
            <a:pPr lvl="1"/>
            <a:r>
              <a:rPr lang="ru-RU" noProof="0" dirty="0" smtClean="0"/>
              <a:t>Second level</a:t>
            </a:r>
          </a:p>
          <a:p>
            <a:pPr lvl="2"/>
            <a:r>
              <a:rPr lang="ru-RU" noProof="0" dirty="0" smtClean="0"/>
              <a:t>Third level</a:t>
            </a:r>
          </a:p>
          <a:p>
            <a:pPr lvl="3"/>
            <a:r>
              <a:rPr lang="ru-RU" noProof="0" dirty="0" smtClean="0"/>
              <a:t>Fourth level</a:t>
            </a:r>
          </a:p>
          <a:p>
            <a:pPr lvl="4"/>
            <a:r>
              <a:rPr lang="ru-RU" noProof="0" dirty="0" smtClean="0"/>
              <a:t>Fifth level</a:t>
            </a:r>
            <a:endParaRPr lang="ru-RU" noProof="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3206750" y="4786313"/>
            <a:ext cx="786602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3012BC6F-014F-4778-8D5B-605537C49C47}" type="datetime1">
              <a:rPr lang="ru-RU" smtClean="0"/>
              <a:t>01.10.2020</a:t>
            </a:fld>
            <a:endParaRPr lang="ru-RU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>
          <a:xfrm>
            <a:off x="533400" y="4786313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MegaFon | Presentation title and subtitle</a:t>
            </a:r>
            <a:endParaRPr lang="ru-RU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4"/>
          </p:nvPr>
        </p:nvSpPr>
        <p:spPr>
          <a:xfrm>
            <a:off x="292893" y="4786313"/>
            <a:ext cx="240507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>
                <a:solidFill>
                  <a:schemeClr val="tx1"/>
                </a:solidFill>
              </a:defRPr>
            </a:lvl1pPr>
          </a:lstStyle>
          <a:p>
            <a:fld id="{0F83C6A9-09AF-44EB-BB3F-3943791E8916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8673305" y="4914900"/>
            <a:ext cx="183358" cy="52388"/>
            <a:chOff x="8673305" y="4914900"/>
            <a:chExt cx="183358" cy="52388"/>
          </a:xfrm>
        </p:grpSpPr>
        <p:sp>
          <p:nvSpPr>
            <p:cNvPr id="5" name="Ellipse 4"/>
            <p:cNvSpPr/>
            <p:nvPr userDrawn="1"/>
          </p:nvSpPr>
          <p:spPr>
            <a:xfrm>
              <a:off x="8804275" y="4914900"/>
              <a:ext cx="52388" cy="5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4" name="Ellipse 13"/>
            <p:cNvSpPr/>
            <p:nvPr userDrawn="1"/>
          </p:nvSpPr>
          <p:spPr>
            <a:xfrm>
              <a:off x="8738790" y="4914900"/>
              <a:ext cx="52388" cy="52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8673305" y="4914900"/>
              <a:ext cx="52388" cy="52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ru-RU" dirty="0"/>
            </a:p>
          </p:txBody>
        </p:sp>
      </p:grpSp>
      <p:sp>
        <p:nvSpPr>
          <p:cNvPr id="13" name="Textfeld 12"/>
          <p:cNvSpPr txBox="1"/>
          <p:nvPr userDrawn="1"/>
        </p:nvSpPr>
        <p:spPr>
          <a:xfrm>
            <a:off x="9274146" y="870855"/>
            <a:ext cx="734400" cy="720000"/>
          </a:xfrm>
          <a:prstGeom prst="rect">
            <a:avLst/>
          </a:prstGeom>
          <a:solidFill>
            <a:schemeClr val="accent1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err="1" smtClean="0">
                <a:solidFill>
                  <a:schemeClr val="bg1"/>
                </a:solidFill>
              </a:rPr>
              <a:t>R</a:t>
            </a:r>
            <a:r>
              <a:rPr lang="ru-RU" sz="1100" b="1" dirty="0" smtClean="0">
                <a:solidFill>
                  <a:schemeClr val="bg1"/>
                </a:solidFill>
              </a:rPr>
              <a:t> 0</a:t>
            </a:r>
            <a:r>
              <a:rPr lang="de-DE" sz="1100" b="1" dirty="0" smtClean="0">
                <a:solidFill>
                  <a:schemeClr val="bg1"/>
                </a:solidFill>
              </a:rPr>
              <a:t>0</a:t>
            </a:r>
            <a:r>
              <a:rPr lang="ru-RU" sz="1100" b="1" dirty="0" smtClean="0">
                <a:solidFill>
                  <a:schemeClr val="bg1"/>
                </a:solidFill>
              </a:rPr>
              <a:t>0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185</a:t>
            </a:r>
            <a:br>
              <a:rPr lang="ru-RU" sz="1100" b="1" baseline="0" dirty="0" smtClean="0">
                <a:solidFill>
                  <a:schemeClr val="bg1"/>
                </a:solidFill>
              </a:rPr>
            </a:br>
            <a:r>
              <a:rPr lang="ru-RU" sz="1100" b="1" baseline="0" dirty="0" smtClean="0">
                <a:solidFill>
                  <a:schemeClr val="bg1"/>
                </a:solidFill>
              </a:rPr>
              <a:t>B 086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9274146" y="1590855"/>
            <a:ext cx="734400" cy="720000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115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025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130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274146" y="2680689"/>
            <a:ext cx="734400" cy="61486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091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217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229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9274146" y="3295555"/>
            <a:ext cx="734400" cy="614866"/>
          </a:xfrm>
          <a:prstGeom prst="rect">
            <a:avLst/>
          </a:prstGeom>
          <a:solidFill>
            <a:schemeClr val="accent4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068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</a:t>
            </a:r>
            <a:r>
              <a:rPr lang="ru-RU" sz="1100" b="1" baseline="0" dirty="0" smtClean="0">
                <a:solidFill>
                  <a:schemeClr val="bg1"/>
                </a:solidFill>
              </a:rPr>
              <a:t> 065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137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9274146" y="3910421"/>
            <a:ext cx="734400" cy="614866"/>
          </a:xfrm>
          <a:prstGeom prst="rect">
            <a:avLst/>
          </a:prstGeom>
          <a:solidFill>
            <a:schemeClr val="accent5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 255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G 167</a:t>
            </a:r>
          </a:p>
          <a:p>
            <a:r>
              <a:rPr lang="ru-RU" sz="1100" b="1" dirty="0" smtClean="0">
                <a:solidFill>
                  <a:schemeClr val="bg1"/>
                </a:solidFill>
              </a:rPr>
              <a:t>B 023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9274146" y="4525287"/>
            <a:ext cx="734400" cy="614866"/>
          </a:xfrm>
          <a:prstGeom prst="rect">
            <a:avLst/>
          </a:prstGeom>
          <a:solidFill>
            <a:schemeClr val="accent6"/>
          </a:solidFill>
        </p:spPr>
        <p:txBody>
          <a:bodyPr wrap="none" lIns="72000" tIns="0" rIns="0" bIns="0" rtlCol="0" anchor="ctr">
            <a:no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R</a:t>
            </a:r>
            <a:r>
              <a:rPr lang="ru-RU" sz="1100" b="1" baseline="0" dirty="0" smtClean="0">
                <a:solidFill>
                  <a:schemeClr val="bg1"/>
                </a:solidFill>
              </a:rPr>
              <a:t> 235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G 090</a:t>
            </a:r>
          </a:p>
          <a:p>
            <a:r>
              <a:rPr lang="ru-RU" sz="1100" b="1" baseline="0" dirty="0" smtClean="0">
                <a:solidFill>
                  <a:schemeClr val="bg1"/>
                </a:solidFill>
              </a:rPr>
              <a:t>B 064</a:t>
            </a:r>
            <a:endParaRPr lang="ru-RU" sz="11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 userDrawn="1"/>
        </p:nvSpPr>
        <p:spPr>
          <a:xfrm>
            <a:off x="9268338" y="45156"/>
            <a:ext cx="740208" cy="548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b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цвета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9268339" y="635431"/>
            <a:ext cx="740207" cy="235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Основной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9268339" y="2446144"/>
            <a:ext cx="740207" cy="18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200" b="1" dirty="0" smtClean="0">
                <a:latin typeface="Helvetica Neue for IB" charset="0"/>
                <a:ea typeface="Helvetica Neue for IB" charset="0"/>
                <a:cs typeface="Helvetica Neue for IB" charset="0"/>
              </a:rPr>
              <a:t>вторичный</a:t>
            </a:r>
          </a:p>
        </p:txBody>
      </p:sp>
    </p:spTree>
    <p:extLst>
      <p:ext uri="{BB962C8B-B14F-4D97-AF65-F5344CB8AC3E}">
        <p14:creationId xmlns:p14="http://schemas.microsoft.com/office/powerpoint/2010/main" val="268340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1" r:id="rId2"/>
    <p:sldLayoutId id="2147483662" r:id="rId3"/>
    <p:sldLayoutId id="2147483663" r:id="rId4"/>
    <p:sldLayoutId id="2147483681" r:id="rId5"/>
    <p:sldLayoutId id="2147483679" r:id="rId6"/>
    <p:sldLayoutId id="2147483680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6" r:id="rId18"/>
    <p:sldLayoutId id="2147483677" r:id="rId19"/>
    <p:sldLayoutId id="2147483678" r:id="rId20"/>
    <p:sldLayoutId id="2147483683" r:id="rId21"/>
    <p:sldLayoutId id="2147483684" r:id="rId22"/>
    <p:sldLayoutId id="2147483685" r:id="rId23"/>
    <p:sldLayoutId id="2147483686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2563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orient="horz" pos="182" userDrawn="1">
          <p15:clr>
            <a:srgbClr val="F26B43"/>
          </p15:clr>
        </p15:guide>
        <p15:guide id="4" orient="horz" pos="3127" userDrawn="1">
          <p15:clr>
            <a:srgbClr val="F26B43"/>
          </p15:clr>
        </p15:guide>
        <p15:guide id="5" orient="horz" pos="3015" userDrawn="1">
          <p15:clr>
            <a:srgbClr val="F26B43"/>
          </p15:clr>
        </p15:guide>
        <p15:guide id="6" orient="horz" pos="2742" userDrawn="1">
          <p15:clr>
            <a:srgbClr val="F26B43"/>
          </p15:clr>
        </p15:guide>
        <p15:guide id="7" orient="horz" pos="532" userDrawn="1">
          <p15:clr>
            <a:srgbClr val="F26B43"/>
          </p15:clr>
        </p15:guide>
        <p15:guide id="8" orient="horz" pos="804" userDrawn="1">
          <p15:clr>
            <a:srgbClr val="F26B43"/>
          </p15:clr>
        </p15:guide>
        <p15:guide id="9" pos="1905" userDrawn="1">
          <p15:clr>
            <a:srgbClr val="F26B43"/>
          </p15:clr>
        </p15:guide>
        <p15:guide id="10" pos="2020" userDrawn="1">
          <p15:clr>
            <a:srgbClr val="F26B43"/>
          </p15:clr>
        </p15:guide>
        <p15:guide id="11" pos="3736" userDrawn="1">
          <p15:clr>
            <a:srgbClr val="F26B43"/>
          </p15:clr>
        </p15:guide>
        <p15:guide id="12" pos="3862" userDrawn="1">
          <p15:clr>
            <a:srgbClr val="F26B43"/>
          </p15:clr>
        </p15:guide>
        <p15:guide id="13" pos="2822" userDrawn="1">
          <p15:clr>
            <a:srgbClr val="F26B43"/>
          </p15:clr>
        </p15:guide>
        <p15:guide id="14" pos="2938" userDrawn="1">
          <p15:clr>
            <a:srgbClr val="F26B43"/>
          </p15:clr>
        </p15:guide>
        <p15:guide id="15" pos="988" userDrawn="1">
          <p15:clr>
            <a:srgbClr val="F26B43"/>
          </p15:clr>
        </p15:guide>
        <p15:guide id="16" pos="1098" userDrawn="1">
          <p15:clr>
            <a:srgbClr val="F26B43"/>
          </p15:clr>
        </p15:guide>
        <p15:guide id="17" pos="4770" userDrawn="1">
          <p15:clr>
            <a:srgbClr val="F26B43"/>
          </p15:clr>
        </p15:guide>
        <p15:guide id="18" pos="46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image" Target="../media/image31.pn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tags" Target="../tags/tag19.xml"/><Relationship Id="rId7" Type="http://schemas.openxmlformats.org/officeDocument/2006/relationships/image" Target="../media/image4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60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59.emf"/><Relationship Id="rId17" Type="http://schemas.openxmlformats.org/officeDocument/2006/relationships/image" Target="../media/image64.png"/><Relationship Id="rId2" Type="http://schemas.openxmlformats.org/officeDocument/2006/relationships/tags" Target="../tags/tag20.xml"/><Relationship Id="rId16" Type="http://schemas.openxmlformats.org/officeDocument/2006/relationships/image" Target="../media/image63.png"/><Relationship Id="rId1" Type="http://schemas.openxmlformats.org/officeDocument/2006/relationships/vmlDrawing" Target="../drawings/vmlDrawing10.vml"/><Relationship Id="rId6" Type="http://schemas.openxmlformats.org/officeDocument/2006/relationships/tags" Target="../tags/tag24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23.xml"/><Relationship Id="rId15" Type="http://schemas.openxmlformats.org/officeDocument/2006/relationships/image" Target="../media/image62.png"/><Relationship Id="rId10" Type="http://schemas.openxmlformats.org/officeDocument/2006/relationships/notesSlide" Target="../notesSlides/notesSlide25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8.xml"/><Relationship Id="rId7" Type="http://schemas.openxmlformats.org/officeDocument/2006/relationships/image" Target="../media/image59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tags" Target="../tags/tag30.xml"/><Relationship Id="rId7" Type="http://schemas.openxmlformats.org/officeDocument/2006/relationships/image" Target="../media/image59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4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/>
        </p:nvSpPr>
        <p:spPr>
          <a:xfrm>
            <a:off x="4791602" y="881760"/>
            <a:ext cx="3744310" cy="865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>
              <a:latin typeface="GT Walsheim Pro Black" panose="00000900000000000000" pitchFamily="50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25714" y="911726"/>
            <a:ext cx="3744310" cy="865800"/>
          </a:xfrm>
          <a:prstGeom prst="rect">
            <a:avLst/>
          </a:prstGeom>
          <a:solidFill>
            <a:srgbClr val="73198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ru-RU" sz="135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292662" y="4633092"/>
            <a:ext cx="740980" cy="431198"/>
          </a:xfrm>
          <a:prstGeom prst="rect">
            <a:avLst/>
          </a:prstGeom>
          <a:solidFill>
            <a:srgbClr val="00B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38" name="Прямоугольник 37"/>
          <p:cNvSpPr/>
          <p:nvPr/>
        </p:nvSpPr>
        <p:spPr>
          <a:xfrm>
            <a:off x="4791602" y="1854767"/>
            <a:ext cx="3744310" cy="865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725714" y="1902122"/>
            <a:ext cx="3744310" cy="865800"/>
          </a:xfrm>
          <a:prstGeom prst="rect">
            <a:avLst/>
          </a:prstGeom>
          <a:solidFill>
            <a:srgbClr val="73198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4791602" y="911726"/>
            <a:ext cx="35010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4800" dirty="0" smtClean="0">
                <a:solidFill>
                  <a:schemeClr val="bg1"/>
                </a:solidFill>
                <a:latin typeface="GT Walsheim Pro Black" panose="00000900000000000000" pitchFamily="50" charset="-52"/>
              </a:rPr>
              <a:t>Введение</a:t>
            </a:r>
          </a:p>
          <a:p>
            <a:pPr algn="ctr">
              <a:spcAft>
                <a:spcPts val="1800"/>
              </a:spcAft>
            </a:pPr>
            <a:r>
              <a:rPr lang="ru-RU" sz="4800" dirty="0" smtClean="0">
                <a:solidFill>
                  <a:schemeClr val="bg1"/>
                </a:solidFill>
                <a:latin typeface="GT Walsheim Pro Black" panose="00000900000000000000" pitchFamily="50" charset="-52"/>
              </a:rPr>
              <a:t>В </a:t>
            </a:r>
            <a:r>
              <a:rPr lang="en-US" sz="4800" dirty="0" smtClean="0">
                <a:solidFill>
                  <a:schemeClr val="bg1"/>
                </a:solidFill>
                <a:latin typeface="GT Walsheim Pro Black" panose="00000900000000000000" pitchFamily="50" charset="-52"/>
              </a:rPr>
              <a:t>ML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284" y="195378"/>
            <a:ext cx="3003619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1775442" y="1270195"/>
            <a:ext cx="0" cy="2312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Объект 2"/>
          <p:cNvSpPr txBox="1">
            <a:spLocks/>
          </p:cNvSpPr>
          <p:nvPr/>
        </p:nvSpPr>
        <p:spPr>
          <a:xfrm>
            <a:off x="-623341" y="1458383"/>
            <a:ext cx="2392102" cy="33647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60 мин</a:t>
            </a:r>
            <a:endParaRPr lang="ru-RU" sz="20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10 </a:t>
            </a:r>
            <a:r>
              <a:rPr lang="ru-RU" sz="20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мин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50 </a:t>
            </a:r>
            <a:r>
              <a:rPr lang="ru-RU" sz="20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мин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10 мин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40 мин</a:t>
            </a:r>
            <a:endParaRPr lang="ru-RU" sz="20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834197" y="1458383"/>
            <a:ext cx="6496672" cy="34978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 smtClean="0">
                <a:latin typeface="GT Walsheim v2 Manual" panose="00000500000000000000" pitchFamily="50" charset="-52"/>
              </a:rPr>
              <a:t>Типы и примеры </a:t>
            </a:r>
            <a:r>
              <a:rPr lang="ru-RU" sz="2000" dirty="0">
                <a:latin typeface="GT Walsheim v2 Manual" panose="00000500000000000000" pitchFamily="50" charset="-52"/>
              </a:rPr>
              <a:t>задач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>
                <a:latin typeface="GT Walsheim v2 Manual" panose="00000500000000000000" pitchFamily="50" charset="-52"/>
              </a:rPr>
              <a:t>Перерыв</a:t>
            </a:r>
            <a:endParaRPr lang="ru-RU" sz="2000" dirty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>
                <a:latin typeface="GT Walsheim v2 Manual" panose="00000500000000000000" pitchFamily="50" charset="-52"/>
              </a:rPr>
              <a:t>Измерение качества моделей, работа с признаками</a:t>
            </a:r>
            <a:endParaRPr lang="ru-RU" sz="2000" dirty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>
                <a:latin typeface="GT Walsheim v2 Manual" panose="00000500000000000000" pitchFamily="50" charset="-52"/>
              </a:rPr>
              <a:t>Перерыв</a:t>
            </a:r>
            <a:endParaRPr lang="ru-RU" sz="2000" dirty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>
                <a:latin typeface="GT Walsheim v2 Manual" panose="00000500000000000000" pitchFamily="50" charset="-52"/>
              </a:rPr>
              <a:t>Наш первый алгоритм машинного обучения - </a:t>
            </a:r>
            <a:r>
              <a:rPr lang="en-US" sz="2000" dirty="0" err="1" smtClean="0">
                <a:latin typeface="GT Walsheim v2 Manual" panose="00000500000000000000" pitchFamily="50" charset="-52"/>
              </a:rPr>
              <a:t>kNN</a:t>
            </a:r>
            <a:endParaRPr lang="ru-RU" sz="2000" dirty="0">
              <a:latin typeface="GT Walsheim v2 Manual" panose="00000500000000000000" pitchFamily="50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5291" y="423759"/>
            <a:ext cx="2687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План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77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644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Слайд think-cell" r:id="rId5" imgW="444" imgH="446" progId="TCLayout.ActiveDocument.1">
                  <p:embed/>
                </p:oleObj>
              </mc:Choice>
              <mc:Fallback>
                <p:oleObj name="Слайд think-cell" r:id="rId5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859" y="1259880"/>
            <a:ext cx="9180430" cy="2336868"/>
          </a:xfrm>
        </p:spPr>
        <p:txBody>
          <a:bodyPr/>
          <a:lstStyle/>
          <a:p>
            <a:r>
              <a:rPr lang="ru-RU" sz="8800" dirty="0" smtClean="0">
                <a:latin typeface="GT Walsheim Pro Black" panose="00000900000000000000" pitchFamily="50" charset="-52"/>
              </a:rPr>
              <a:t>Машинное</a:t>
            </a:r>
            <a:br>
              <a:rPr lang="ru-RU" sz="8800" dirty="0" smtClean="0">
                <a:latin typeface="GT Walsheim Pro Black" panose="00000900000000000000" pitchFamily="50" charset="-52"/>
              </a:rPr>
            </a:br>
            <a:r>
              <a:rPr lang="ru-RU" sz="8800" dirty="0" smtClean="0">
                <a:latin typeface="GT Walsheim Pro Black" panose="00000900000000000000" pitchFamily="50" charset="-52"/>
              </a:rPr>
              <a:t>обучение</a:t>
            </a:r>
            <a:endParaRPr lang="ru-RU" sz="8800" dirty="0">
              <a:latin typeface="GT Walsheim Pro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958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2507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Слайд think-cell" r:id="rId4" imgW="444" imgH="446" progId="TCLayout.ActiveDocument.1">
                  <p:embed/>
                </p:oleObj>
              </mc:Choice>
              <mc:Fallback>
                <p:oleObj name="Слайд think-cell" r:id="rId4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292100" y="288925"/>
            <a:ext cx="7485944" cy="1326515"/>
          </a:xfrm>
        </p:spPr>
        <p:txBody>
          <a:bodyPr/>
          <a:lstStyle/>
          <a:p>
            <a:r>
              <a:rPr lang="ru-RU" sz="2800" dirty="0" smtClean="0">
                <a:latin typeface="GT Walsheim Pro Black" panose="00000900000000000000" pitchFamily="50" charset="-52"/>
              </a:rPr>
              <a:t>Что нужно чтобы обучать машины? </a:t>
            </a:r>
            <a:endParaRPr lang="ru-RU" sz="2800" dirty="0">
              <a:latin typeface="GT Walsheim Pro Black" panose="00000900000000000000" pitchFamily="50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2100" y="161544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Цель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Данные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049" y="1019139"/>
            <a:ext cx="3761558" cy="376717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6089" y="214510"/>
            <a:ext cx="81820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Cross Industry Standard Process for Data Mining – </a:t>
            </a:r>
            <a:endParaRPr lang="en-US" sz="2400" dirty="0" smtClean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  <a:p>
            <a:pPr algn="just"/>
            <a:r>
              <a:rPr lang="en-US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CRISP-DM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238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8" r="7177" b="15683"/>
          <a:stretch/>
        </p:blipFill>
        <p:spPr>
          <a:xfrm>
            <a:off x="6408957" y="-693162"/>
            <a:ext cx="3342358" cy="3342358"/>
          </a:xfrm>
          <a:prstGeom prst="ellipse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904053" y="3191703"/>
            <a:ext cx="3680632" cy="4514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2939349" y="3090420"/>
            <a:ext cx="3645336" cy="474044"/>
          </a:xfrm>
          <a:prstGeom prst="rect">
            <a:avLst/>
          </a:prstGeom>
          <a:solidFill>
            <a:srgbClr val="731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TextBox 1"/>
          <p:cNvSpPr txBox="1"/>
          <p:nvPr/>
        </p:nvSpPr>
        <p:spPr>
          <a:xfrm rot="21105562">
            <a:off x="439819" y="1646572"/>
            <a:ext cx="8959909" cy="84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9375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sz="6000" dirty="0">
                <a:latin typeface="GT Walsheim Pro Black" panose="00000900000000000000" pitchFamily="50" charset="-52"/>
              </a:rPr>
              <a:t>ТИПЫ ЗАДАЧ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7765" y="3090420"/>
            <a:ext cx="22333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600">
                <a:solidFill>
                  <a:srgbClr val="731982"/>
                </a:solidFill>
                <a:latin typeface="Gilroy Light" panose="00000400000000000000" pitchFamily="50" charset="-52"/>
                <a:ea typeface="Bebas Neue" charset="0"/>
                <a:cs typeface="Bebas Neue" charset="0"/>
              </a:defRPr>
            </a:lvl1pPr>
          </a:lstStyle>
          <a:p>
            <a:r>
              <a:rPr lang="ru-RU" sz="2700" dirty="0" smtClean="0">
                <a:solidFill>
                  <a:schemeClr val="bg1"/>
                </a:solidFill>
                <a:latin typeface="GT Walsheim Pro Black" panose="00000900000000000000" pitchFamily="50" charset="-52"/>
              </a:rPr>
              <a:t>И примеры</a:t>
            </a:r>
            <a:endParaRPr lang="ru-RU" sz="2700" dirty="0">
              <a:solidFill>
                <a:schemeClr val="bg1"/>
              </a:solidFill>
              <a:latin typeface="GT Walsheim Pro Black" panose="00000900000000000000" pitchFamily="50" charset="-52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545415" y="-556704"/>
            <a:ext cx="3069442" cy="3069442"/>
          </a:xfrm>
          <a:prstGeom prst="ellipse">
            <a:avLst/>
          </a:prstGeom>
          <a:noFill/>
          <a:ln w="76200">
            <a:gradFill>
              <a:gsLst>
                <a:gs pos="100000">
                  <a:srgbClr val="00B956"/>
                </a:gs>
                <a:gs pos="100000">
                  <a:srgbClr val="00D583"/>
                </a:gs>
                <a:gs pos="100000">
                  <a:srgbClr val="00DD93"/>
                </a:gs>
                <a:gs pos="100000">
                  <a:srgbClr val="00DF9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7319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28651" y="994967"/>
            <a:ext cx="816530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Классическое обучение</a:t>
            </a:r>
          </a:p>
          <a:p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а)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С учителем </a:t>
            </a:r>
          </a:p>
          <a:p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Есть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объекты с признаками и верные </a:t>
            </a: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ответы</a:t>
            </a:r>
          </a:p>
          <a:p>
            <a:endParaRPr lang="ru-RU" sz="14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  <a:p>
            <a:r>
              <a:rPr lang="en-US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b)</a:t>
            </a: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Без учителя</a:t>
            </a:r>
            <a:b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</a:b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Есть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объекты с признаками </a:t>
            </a:r>
          </a:p>
          <a:p>
            <a:r>
              <a:rPr lang="ru-RU" sz="1500" dirty="0">
                <a:latin typeface="GT Walsheim v2 Manual" panose="00000500000000000000" pitchFamily="50" charset="-52"/>
              </a:rPr>
              <a:t/>
            </a:r>
            <a:br>
              <a:rPr lang="ru-RU" sz="1500" dirty="0">
                <a:latin typeface="GT Walsheim v2 Manual" panose="00000500000000000000" pitchFamily="50" charset="-52"/>
              </a:rPr>
            </a:br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2) 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 Обучение с подкреплением </a:t>
            </a:r>
          </a:p>
          <a:p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Есть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среда, с которой можно взаимодействовать</a:t>
            </a:r>
          </a:p>
          <a:p>
            <a:r>
              <a:rPr lang="ru-RU" sz="1500" dirty="0">
                <a:latin typeface="GT Walsheim v2 Manual" panose="00000500000000000000" pitchFamily="50" charset="-52"/>
              </a:rPr>
              <a:t/>
            </a:r>
            <a:br>
              <a:rPr lang="ru-RU" sz="1500" dirty="0">
                <a:latin typeface="GT Walsheim v2 Manual" panose="00000500000000000000" pitchFamily="50" charset="-52"/>
              </a:rPr>
            </a:br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3) 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 </a:t>
            </a:r>
            <a:r>
              <a:rPr lang="ru-RU" sz="1500" b="1" dirty="0" err="1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Нейросети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и глубокое обучение</a:t>
            </a:r>
          </a:p>
          <a:p>
            <a:pPr marL="342900" indent="-342900">
              <a:buFont typeface="+mj-lt"/>
              <a:buAutoNum type="alphaLcParenR"/>
            </a:pP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Работа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с данными сложной структуры</a:t>
            </a:r>
          </a:p>
          <a:p>
            <a:pPr marL="342900" indent="-342900">
              <a:buFont typeface="+mj-lt"/>
              <a:buAutoNum type="alphaLcParenR"/>
            </a:pP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Когда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из классического обучения уже всё выжато</a:t>
            </a:r>
            <a:endParaRPr lang="en-US" sz="14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  <a:p>
            <a:endParaRPr lang="ru-RU" sz="1500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	</a:t>
            </a:r>
            <a:endParaRPr lang="ru-RU" sz="1500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8651" y="247410"/>
            <a:ext cx="3869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b="1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Машинное обучение</a:t>
            </a:r>
            <a:endParaRPr lang="ru-RU" sz="2800" b="1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222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4124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Слайд think-cell" r:id="rId5" imgW="444" imgH="446" progId="TCLayout.ActiveDocument.1">
                  <p:embed/>
                </p:oleObj>
              </mc:Choice>
              <mc:Fallback>
                <p:oleObj name="Слайд think-cell" r:id="rId5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628651" y="994967"/>
            <a:ext cx="81653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500" dirty="0" smtClean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 smtClean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 smtClean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endParaRPr lang="ru-RU" sz="1500" dirty="0" smtClean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r>
              <a:rPr lang="ru-RU" sz="15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/>
            </a:r>
            <a:br>
              <a:rPr lang="ru-RU" sz="1500" dirty="0">
                <a:solidFill>
                  <a:schemeClr val="bg1"/>
                </a:solidFill>
                <a:latin typeface="GT Walsheim v2 Manual" panose="00000500000000000000" pitchFamily="50" charset="-52"/>
              </a:rPr>
            </a:br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2) 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 Обучение с подкреплением </a:t>
            </a:r>
          </a:p>
          <a:p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Есть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среда, с которой можно взаимодействовать</a:t>
            </a:r>
          </a:p>
          <a:p>
            <a:r>
              <a:rPr lang="ru-RU" sz="1500" dirty="0">
                <a:latin typeface="GT Walsheim v2 Manual" panose="00000500000000000000" pitchFamily="50" charset="-52"/>
              </a:rPr>
              <a:t/>
            </a:r>
            <a:br>
              <a:rPr lang="ru-RU" sz="1500" dirty="0">
                <a:latin typeface="GT Walsheim v2 Manual" panose="00000500000000000000" pitchFamily="50" charset="-52"/>
              </a:rPr>
            </a:br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3) 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 </a:t>
            </a:r>
            <a:r>
              <a:rPr lang="ru-RU" sz="1500" b="1" dirty="0" err="1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Нейросети</a:t>
            </a:r>
            <a:r>
              <a:rPr lang="ru-RU" sz="15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и глубокое обучение</a:t>
            </a:r>
          </a:p>
          <a:p>
            <a:pPr marL="342900" indent="-342900">
              <a:buFont typeface="+mj-lt"/>
              <a:buAutoNum type="alphaLcParenR"/>
            </a:pP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Работа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с данными сложной структуры</a:t>
            </a:r>
          </a:p>
          <a:p>
            <a:pPr marL="342900" indent="-342900">
              <a:buFont typeface="+mj-lt"/>
              <a:buAutoNum type="alphaLcParenR"/>
            </a:pPr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Когда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из классического обучения уже всё выжато</a:t>
            </a:r>
            <a:endParaRPr lang="en-US" sz="14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  <a:p>
            <a:endParaRPr lang="ru-RU" sz="1500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ru-RU" sz="15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	</a:t>
            </a:r>
            <a:endParaRPr lang="ru-RU" sz="1500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8651" y="188943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b="1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Машинное обучение</a:t>
            </a:r>
            <a:endParaRPr lang="ru-RU" sz="2800" b="1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447719" y="-125511"/>
            <a:ext cx="10318044" cy="5452533"/>
          </a:xfrm>
          <a:prstGeom prst="rect">
            <a:avLst/>
          </a:prstGeom>
          <a:solidFill>
            <a:schemeClr val="bg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-289674" y="952578"/>
            <a:ext cx="10001955" cy="16481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628651" y="100542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Классическое обучение</a:t>
            </a:r>
          </a:p>
          <a:p>
            <a:r>
              <a:rPr lang="ru-RU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а) С учителем </a:t>
            </a:r>
          </a:p>
          <a:p>
            <a:r>
              <a:rPr lang="ru-RU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Есть объекты с признаками и верные ответы</a:t>
            </a:r>
          </a:p>
          <a:p>
            <a:endParaRPr lang="ru-RU" sz="16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r>
              <a:rPr lang="en-US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b)</a:t>
            </a:r>
            <a:r>
              <a:rPr lang="ru-RU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 Без учителя</a:t>
            </a:r>
            <a:br>
              <a:rPr lang="ru-RU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</a:br>
            <a:r>
              <a:rPr lang="ru-RU" sz="16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Есть объекты с признаками </a:t>
            </a:r>
          </a:p>
        </p:txBody>
      </p:sp>
    </p:spTree>
    <p:extLst>
      <p:ext uri="{BB962C8B-B14F-4D97-AF65-F5344CB8AC3E}">
        <p14:creationId xmlns:p14="http://schemas.microsoft.com/office/powerpoint/2010/main" val="3292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17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2893" y="127127"/>
            <a:ext cx="6561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Классическое обучение </a:t>
            </a:r>
            <a:r>
              <a:rPr lang="ru-RU" sz="2800" dirty="0" smtClean="0">
                <a:solidFill>
                  <a:schemeClr val="accent2"/>
                </a:solidFill>
                <a:latin typeface="GT Walsheim Pro Bold" panose="00000800000000000000" pitchFamily="50" charset="-52"/>
              </a:rPr>
              <a:t>с учителем</a:t>
            </a:r>
            <a:endParaRPr lang="ru-RU" sz="2800" dirty="0">
              <a:solidFill>
                <a:schemeClr val="accent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636718" y="1187857"/>
            <a:ext cx="3040464" cy="418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ru-RU" sz="1600" dirty="0" smtClean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99156"/>
              </p:ext>
            </p:extLst>
          </p:nvPr>
        </p:nvGraphicFramePr>
        <p:xfrm>
          <a:off x="779620" y="1325666"/>
          <a:ext cx="8191660" cy="24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111"/>
                <a:gridCol w="909794"/>
                <a:gridCol w="1338688"/>
                <a:gridCol w="877384"/>
                <a:gridCol w="678388"/>
                <a:gridCol w="798993"/>
                <a:gridCol w="669345"/>
                <a:gridCol w="823113"/>
                <a:gridCol w="1160844"/>
              </a:tblGrid>
              <a:tr h="495620">
                <a:tc>
                  <a:txBody>
                    <a:bodyPr/>
                    <a:lstStyle/>
                    <a:p>
                      <a:r>
                        <a:rPr lang="ru-RU" sz="900" dirty="0" smtClean="0">
                          <a:latin typeface="GT Walsheim v2 Manual" panose="00000500000000000000" pitchFamily="50" charset="-52"/>
                        </a:rPr>
                        <a:t>Площадь,</a:t>
                      </a:r>
                      <a:r>
                        <a:rPr lang="ru-RU" sz="900" baseline="0" dirty="0" smtClean="0">
                          <a:latin typeface="GT Walsheim v2 Manual" panose="00000500000000000000" pitchFamily="50" charset="-52"/>
                        </a:rPr>
                        <a:t> м</a:t>
                      </a:r>
                      <a:r>
                        <a:rPr lang="en-US" sz="900" baseline="0" dirty="0" smtClean="0">
                          <a:latin typeface="GT Walsheim v2 Manual" panose="00000500000000000000" pitchFamily="50" charset="-52"/>
                        </a:rPr>
                        <a:t>^2</a:t>
                      </a:r>
                      <a:endParaRPr lang="ru-RU" sz="900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Число комнат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Расстояние до центра, км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Новостройка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Наличие</a:t>
                      </a:r>
                      <a:r>
                        <a:rPr lang="ru-RU" sz="900" b="1" kern="1200" baseline="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 балкона</a:t>
                      </a:r>
                      <a:endParaRPr lang="ru-RU" sz="900" b="1" kern="1200" dirty="0" smtClean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Время до метро, мин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Этаж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Высота потолков, м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Стоимость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36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14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5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</a:t>
                      </a:r>
                      <a:r>
                        <a:rPr lang="ru-RU" baseline="0" dirty="0" smtClean="0">
                          <a:latin typeface="GT Walsheim v2 Manual" panose="00000500000000000000" pitchFamily="50" charset="-52"/>
                        </a:rPr>
                        <a:t> 321 000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56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4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4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13</a:t>
                      </a:r>
                      <a:r>
                        <a:rPr lang="ru-RU" baseline="0" dirty="0" smtClean="0">
                          <a:latin typeface="GT Walsheim v2 Manual" panose="00000500000000000000" pitchFamily="50" charset="-52"/>
                        </a:rPr>
                        <a:t> 000 000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41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28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2.3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8 020</a:t>
                      </a:r>
                      <a:r>
                        <a:rPr lang="ru-RU" baseline="0" dirty="0" smtClean="0">
                          <a:latin typeface="GT Walsheim v2 Manual" panose="00000500000000000000" pitchFamily="50" charset="-52"/>
                        </a:rPr>
                        <a:t> 000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148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4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7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5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21</a:t>
                      </a:r>
                      <a:r>
                        <a:rPr lang="ru-RU" baseline="0" dirty="0" smtClean="0">
                          <a:latin typeface="GT Walsheim v2 Manual" panose="00000500000000000000" pitchFamily="50" charset="-52"/>
                        </a:rPr>
                        <a:t> 412 000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…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599846"/>
              </p:ext>
            </p:extLst>
          </p:nvPr>
        </p:nvGraphicFramePr>
        <p:xfrm>
          <a:off x="776288" y="3931822"/>
          <a:ext cx="8194992" cy="74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111"/>
                <a:gridCol w="909794"/>
                <a:gridCol w="1338688"/>
                <a:gridCol w="877384"/>
                <a:gridCol w="678388"/>
                <a:gridCol w="798993"/>
                <a:gridCol w="669345"/>
                <a:gridCol w="823113"/>
                <a:gridCol w="1164176"/>
              </a:tblGrid>
              <a:tr h="37434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41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1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53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35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T Walsheim v2 Manual" panose="00000500000000000000" pitchFamily="50" charset="-52"/>
                        </a:rPr>
                        <a:t>2.8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T Walsheim v2 Manual" panose="00000500000000000000" pitchFamily="50" charset="-52"/>
                        </a:rPr>
                        <a:t>?</a:t>
                      </a:r>
                      <a:endParaRPr lang="ru-RU" dirty="0">
                        <a:latin typeface="GT Walsheim v2 Manual" panose="00000500000000000000" pitchFamily="50" charset="-5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4346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ru-RU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Правая фигурная скобка 12"/>
          <p:cNvSpPr/>
          <p:nvPr/>
        </p:nvSpPr>
        <p:spPr>
          <a:xfrm rot="16200000">
            <a:off x="4149182" y="-2275483"/>
            <a:ext cx="193121" cy="6938909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GT Walsheim v2 Manual" panose="00000500000000000000" pitchFamily="50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8029" y="816983"/>
            <a:ext cx="252213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Признаки (</a:t>
            </a:r>
            <a:r>
              <a:rPr lang="en-US" sz="12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Features)</a:t>
            </a:r>
            <a:endParaRPr lang="ru-RU" sz="12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5" name="Правая фигурная скобка 14"/>
          <p:cNvSpPr/>
          <p:nvPr/>
        </p:nvSpPr>
        <p:spPr>
          <a:xfrm rot="16200000">
            <a:off x="8315326" y="622865"/>
            <a:ext cx="166122" cy="1145787"/>
          </a:xfrm>
          <a:prstGeom prst="rightBrac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175110" y="857092"/>
            <a:ext cx="635903" cy="2321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GT Walsheim v2 Manual" panose="00000500000000000000" pitchFamily="50" charset="-52"/>
              </a:rPr>
              <a:t>Target</a:t>
            </a:r>
            <a:endParaRPr lang="ru-RU" sz="1200" dirty="0">
              <a:solidFill>
                <a:schemeClr val="accent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  <p:sp>
        <p:nvSpPr>
          <p:cNvPr id="18" name="Левая фигурная скобка 17"/>
          <p:cNvSpPr/>
          <p:nvPr/>
        </p:nvSpPr>
        <p:spPr>
          <a:xfrm>
            <a:off x="647541" y="1833880"/>
            <a:ext cx="45720" cy="1990336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Левая фигурная скобка 18"/>
          <p:cNvSpPr/>
          <p:nvPr/>
        </p:nvSpPr>
        <p:spPr>
          <a:xfrm>
            <a:off x="628411" y="3930014"/>
            <a:ext cx="64850" cy="750499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49676" y="2738120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Train</a:t>
            </a:r>
            <a:endParaRPr lang="ru-RU" sz="12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057" y="4223630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Test</a:t>
            </a:r>
            <a:endParaRPr lang="ru-RU" sz="12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71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18</a:t>
            </a:fld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2143522" y="2156679"/>
            <a:ext cx="967218" cy="10794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302815" y="2389949"/>
            <a:ext cx="252213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Признаки (</a:t>
            </a:r>
            <a:r>
              <a:rPr lang="en-US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Features)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08" y="956917"/>
            <a:ext cx="5316331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Алгоритм машинного обучения + его параметры</a:t>
            </a:r>
            <a:endParaRPr lang="ru-RU" sz="1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5993134" y="2156678"/>
            <a:ext cx="967218" cy="10794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7146914" y="2389949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T Walsheim v2 Manual Black" panose="00000900000000000000" pitchFamily="50" charset="-52"/>
              </a:rPr>
              <a:t>Target</a:t>
            </a:r>
            <a:endParaRPr lang="ru-RU" dirty="0"/>
          </a:p>
        </p:txBody>
      </p:sp>
      <p:pic>
        <p:nvPicPr>
          <p:cNvPr id="16386" name="Picture 2" descr="8 базовых понятий статистики для науки о данны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57" y="1552498"/>
            <a:ext cx="2266303" cy="9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achine Learning Basics with Examples — Part 4 Decision Trees | by Canburak  Tümer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14" y="2630551"/>
            <a:ext cx="2125446" cy="4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WANN: нейросеть, которая не требует поиска параметров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65" y="3329677"/>
            <a:ext cx="2230220" cy="12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53708" y="205868"/>
            <a:ext cx="5588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Тренировка модели на </a:t>
            </a:r>
            <a:r>
              <a:rPr lang="en-US" sz="28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Train</a:t>
            </a:r>
            <a:endParaRPr lang="ru-RU" sz="2800" dirty="0">
              <a:solidFill>
                <a:schemeClr val="accent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445" y="2762995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Train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33758" y="2762995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Train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9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19</a:t>
            </a:fld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2143522" y="2156679"/>
            <a:ext cx="967218" cy="10794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236428" y="2589585"/>
            <a:ext cx="252213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Признаки (</a:t>
            </a:r>
            <a:r>
              <a:rPr lang="en-US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Features)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2889" y="1690676"/>
            <a:ext cx="2718393" cy="3819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ru-RU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Найденный алгоритм машинного обучения + его параметры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6015399" y="2156678"/>
            <a:ext cx="967218" cy="10794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7425806" y="232707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T Walsheim v2 Manual Black" panose="00000900000000000000" pitchFamily="50" charset="-52"/>
              </a:rPr>
              <a:t>Target</a:t>
            </a:r>
            <a:endParaRPr lang="ru-RU" dirty="0"/>
          </a:p>
        </p:txBody>
      </p:sp>
      <p:pic>
        <p:nvPicPr>
          <p:cNvPr id="16394" name="Picture 10" descr="Machine Learning Basics with Examples — Part 4 Decision Trees | by Canburak  Tümer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14" y="2630551"/>
            <a:ext cx="2125446" cy="4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73815" y="252968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Использование модели</a:t>
            </a:r>
            <a:endParaRPr lang="ru-RU" sz="2800" dirty="0">
              <a:solidFill>
                <a:schemeClr val="accent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003" y="2865064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Test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29608" y="2703337"/>
            <a:ext cx="767447" cy="396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Test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40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739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Слайд think-cell" r:id="rId5" imgW="444" imgH="446" progId="TCLayout.ActiveDocument.1">
                  <p:embed/>
                </p:oleObj>
              </mc:Choice>
              <mc:Fallback>
                <p:oleObj name="Слайд think-cell" r:id="rId5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/>
            <a:endParaRPr lang="ru-RU" sz="2400" dirty="0" err="1" smtClean="0">
              <a:latin typeface="GT Walsheim v2 Manual" panose="00000500000000000000" pitchFamily="50" charset="-52"/>
              <a:ea typeface="+mj-ea"/>
              <a:cs typeface="+mj-cs"/>
              <a:sym typeface="GT Walsheim v2 Manual" panose="00000500000000000000" pitchFamily="50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399" y="1004862"/>
            <a:ext cx="8207911" cy="271677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2400" dirty="0" smtClean="0">
                <a:latin typeface="GT Walsheim v2 Manual" panose="00000500000000000000" pitchFamily="50" charset="-52"/>
              </a:rPr>
              <a:t>Научить основным подходам </a:t>
            </a:r>
            <a:r>
              <a:rPr lang="ru-RU" sz="2400" dirty="0">
                <a:latin typeface="GT Walsheim v2 Manual" panose="00000500000000000000" pitchFamily="50" charset="-52"/>
              </a:rPr>
              <a:t>в области анализа больших </a:t>
            </a:r>
            <a:r>
              <a:rPr lang="ru-RU" sz="2400" dirty="0" smtClean="0">
                <a:latin typeface="GT Walsheim v2 Manual" panose="00000500000000000000" pitchFamily="50" charset="-52"/>
              </a:rPr>
              <a:t>данных и машинного обучения.</a:t>
            </a:r>
            <a:r>
              <a:rPr lang="ru-RU" sz="2400" dirty="0">
                <a:latin typeface="GT Walsheim v2 Manual" panose="00000500000000000000" pitchFamily="50" charset="-52"/>
              </a:rPr>
              <a:t/>
            </a:r>
            <a:br>
              <a:rPr lang="ru-RU" sz="2400" dirty="0">
                <a:latin typeface="GT Walsheim v2 Manual" panose="00000500000000000000" pitchFamily="50" charset="-52"/>
              </a:rPr>
            </a:br>
            <a:r>
              <a:rPr lang="ru-RU" sz="2400" dirty="0" smtClean="0">
                <a:latin typeface="GT Walsheim v2 Manual" panose="00000500000000000000" pitchFamily="50" charset="-52"/>
              </a:rPr>
              <a:t/>
            </a:r>
            <a:br>
              <a:rPr lang="ru-RU" sz="2400" dirty="0" smtClean="0">
                <a:latin typeface="GT Walsheim v2 Manual" panose="00000500000000000000" pitchFamily="50" charset="-52"/>
              </a:rPr>
            </a:br>
            <a:r>
              <a:rPr lang="ru-RU" sz="2400" dirty="0" smtClean="0">
                <a:latin typeface="GT Walsheim v2 Manual" panose="00000500000000000000" pitchFamily="50" charset="-52"/>
              </a:rPr>
              <a:t>Дать практический опыт на реальных данных.</a:t>
            </a:r>
            <a:r>
              <a:rPr lang="ru-RU" sz="2400" dirty="0">
                <a:latin typeface="GT Walsheim v2 Manual" panose="00000500000000000000" pitchFamily="50" charset="-52"/>
              </a:rPr>
              <a:t/>
            </a:r>
            <a:br>
              <a:rPr lang="ru-RU" sz="2400" dirty="0">
                <a:latin typeface="GT Walsheim v2 Manual" panose="00000500000000000000" pitchFamily="50" charset="-52"/>
              </a:rPr>
            </a:br>
            <a:r>
              <a:rPr lang="ru-RU" sz="2400" dirty="0" smtClean="0">
                <a:latin typeface="GT Walsheim v2 Manual" panose="00000500000000000000" pitchFamily="50" charset="-52"/>
              </a:rPr>
              <a:t/>
            </a:r>
            <a:br>
              <a:rPr lang="ru-RU" sz="2400" dirty="0" smtClean="0">
                <a:latin typeface="GT Walsheim v2 Manual" panose="00000500000000000000" pitchFamily="50" charset="-52"/>
              </a:rPr>
            </a:br>
            <a:r>
              <a:rPr lang="ru-RU" sz="2400" dirty="0" smtClean="0">
                <a:latin typeface="GT Walsheim v2 Manual" panose="00000500000000000000" pitchFamily="50" charset="-52"/>
              </a:rPr>
              <a:t>Пригласить самых сильных студентов в </a:t>
            </a:r>
            <a:br>
              <a:rPr lang="ru-RU" sz="2400" dirty="0" smtClean="0">
                <a:latin typeface="GT Walsheim v2 Manual" panose="00000500000000000000" pitchFamily="50" charset="-52"/>
              </a:rPr>
            </a:br>
            <a:r>
              <a:rPr lang="ru-RU" sz="2400" dirty="0" smtClean="0">
                <a:latin typeface="GT Walsheim v2 Manual" panose="00000500000000000000" pitchFamily="50" charset="-52"/>
              </a:rPr>
              <a:t>акселератор стажеров в январе\феврале 2021.</a:t>
            </a:r>
            <a:br>
              <a:rPr lang="ru-RU" sz="2400" dirty="0" smtClean="0">
                <a:latin typeface="GT Walsheim v2 Manual" panose="00000500000000000000" pitchFamily="50" charset="-52"/>
              </a:rPr>
            </a:br>
            <a:endParaRPr lang="ru-RU" sz="2400" dirty="0">
              <a:latin typeface="GT Walsheim v2 Manual" panose="00000500000000000000" pitchFamily="50" charset="-5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C6A9-09AF-44EB-BB3F-3943791E8916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533399" y="345520"/>
            <a:ext cx="2446868" cy="580319"/>
          </a:xfrm>
        </p:spPr>
        <p:txBody>
          <a:bodyPr/>
          <a:lstStyle/>
          <a:p>
            <a:r>
              <a:rPr lang="ru-RU" sz="2800" dirty="0" smtClean="0">
                <a:solidFill>
                  <a:schemeClr val="accent2"/>
                </a:solidFill>
                <a:latin typeface="GT Walsheim Pro Bold" panose="00000800000000000000" pitchFamily="50" charset="-52"/>
              </a:rPr>
              <a:t>Цель</a:t>
            </a:r>
            <a:r>
              <a:rPr lang="ru-RU" sz="2800" dirty="0" smtClean="0">
                <a:solidFill>
                  <a:schemeClr val="accent2"/>
                </a:solidFill>
                <a:latin typeface="GT Walsheim Pro Black" panose="00000900000000000000" pitchFamily="50" charset="-52"/>
              </a:rPr>
              <a:t> курса</a:t>
            </a:r>
            <a:endParaRPr lang="ru-RU" sz="2800" dirty="0">
              <a:solidFill>
                <a:schemeClr val="accent2"/>
              </a:solidFill>
              <a:latin typeface="GT Walsheim Pro Black" panose="00000900000000000000" pitchFamily="50" charset="-52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92263" y="2573338"/>
            <a:ext cx="8564400" cy="11482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96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20</a:t>
            </a:fld>
            <a:endParaRPr lang="ru-RU"/>
          </a:p>
        </p:txBody>
      </p:sp>
      <p:pic>
        <p:nvPicPr>
          <p:cNvPr id="1433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98" y="351925"/>
            <a:ext cx="3287203" cy="38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1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28651" y="994967"/>
            <a:ext cx="81653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500" b="1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r>
              <a:rPr lang="ru-RU" sz="1500" b="1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	</a:t>
            </a:r>
            <a:endParaRPr lang="ru-RU" sz="1500" b="1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endParaRPr lang="ru-RU" sz="15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89347" y="228195"/>
            <a:ext cx="4301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Каким может быть </a:t>
            </a:r>
            <a:r>
              <a:rPr lang="en-US" sz="2400" dirty="0" smtClean="0">
                <a:solidFill>
                  <a:schemeClr val="accent2"/>
                </a:solidFill>
                <a:latin typeface="GT Walsheim Pro Bold" panose="00000800000000000000" pitchFamily="50" charset="-52"/>
              </a:rPr>
              <a:t>Target?</a:t>
            </a:r>
            <a:endParaRPr lang="ru-RU" sz="2400" dirty="0">
              <a:solidFill>
                <a:schemeClr val="accent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9347" y="1143516"/>
            <a:ext cx="8165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GT Walsheim v2 Manual" panose="00000500000000000000" pitchFamily="50" charset="-52"/>
              </a:rPr>
              <a:t>1). </a:t>
            </a:r>
            <a:r>
              <a:rPr lang="ru-RU" sz="1600" dirty="0">
                <a:latin typeface="GT Walsheim v2 Manual" panose="00000500000000000000" pitchFamily="50" charset="-52"/>
              </a:rPr>
              <a:t>Вещественным числом (ℝ) – задача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регрессии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GT Walsheim v2 Manual" panose="00000500000000000000" pitchFamily="50" charset="-52"/>
              </a:rPr>
              <a:t>2). </a:t>
            </a:r>
            <a:r>
              <a:rPr lang="en-US" sz="1600" dirty="0">
                <a:latin typeface="GT Walsheim v2 Manual" panose="00000500000000000000" pitchFamily="50" charset="-52"/>
              </a:rPr>
              <a:t>{0, 1} </a:t>
            </a:r>
            <a:r>
              <a:rPr lang="ru-RU" sz="1600" dirty="0">
                <a:latin typeface="GT Walsheim v2 Manual" panose="00000500000000000000" pitchFamily="50" charset="-52"/>
              </a:rPr>
              <a:t>– задача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бинарной классификации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GT Walsheim v2 Manual" panose="00000500000000000000" pitchFamily="50" charset="-52"/>
              </a:rPr>
              <a:t>3). </a:t>
            </a:r>
            <a:r>
              <a:rPr lang="en-US" sz="1600" dirty="0">
                <a:latin typeface="GT Walsheim v2 Manual" panose="00000500000000000000" pitchFamily="50" charset="-52"/>
              </a:rPr>
              <a:t>{0, 1, …, </a:t>
            </a:r>
            <a:r>
              <a:rPr lang="en-US" sz="1600" dirty="0" smtClean="0">
                <a:latin typeface="GT Walsheim v2 Manual" panose="00000500000000000000" pitchFamily="50" charset="-52"/>
              </a:rPr>
              <a:t>M</a:t>
            </a:r>
            <a:r>
              <a:rPr lang="ru-RU" sz="1600" dirty="0" smtClean="0">
                <a:latin typeface="GT Walsheim v2 Manual" panose="00000500000000000000" pitchFamily="50" charset="-52"/>
              </a:rPr>
              <a:t>-1</a:t>
            </a:r>
            <a:r>
              <a:rPr lang="en-US" sz="1600" dirty="0" smtClean="0">
                <a:latin typeface="GT Walsheim v2 Manual" panose="00000500000000000000" pitchFamily="50" charset="-52"/>
              </a:rPr>
              <a:t>} </a:t>
            </a:r>
            <a:r>
              <a:rPr lang="ru-RU" sz="1600" dirty="0">
                <a:latin typeface="GT Walsheim v2 Manual" panose="00000500000000000000" pitchFamily="50" charset="-52"/>
              </a:rPr>
              <a:t>– задача </a:t>
            </a:r>
            <a:r>
              <a:rPr lang="ru-RU" sz="16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многоклассовой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классификации (на М классов)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GT Walsheim v2 Manual" panose="00000500000000000000" pitchFamily="50" charset="-52"/>
              </a:rPr>
              <a:t>4). </a:t>
            </a:r>
            <a:r>
              <a:rPr lang="en-US" sz="1600" dirty="0">
                <a:latin typeface="GT Walsheim v2 Manual" panose="00000500000000000000" pitchFamily="50" charset="-52"/>
              </a:rPr>
              <a:t>{1, …, k} </a:t>
            </a:r>
            <a:r>
              <a:rPr lang="ru-RU" sz="1600" dirty="0">
                <a:latin typeface="GT Walsheim v2 Manual" panose="00000500000000000000" pitchFamily="50" charset="-52"/>
              </a:rPr>
              <a:t>для каждого </a:t>
            </a:r>
            <a:r>
              <a:rPr lang="en-US" sz="1600" dirty="0">
                <a:latin typeface="GT Walsheim v2 Manual" panose="00000500000000000000" pitchFamily="50" charset="-52"/>
              </a:rPr>
              <a:t>id, k – </a:t>
            </a:r>
            <a:r>
              <a:rPr lang="ru-RU" sz="1600" dirty="0">
                <a:latin typeface="GT Walsheim v2 Manual" panose="00000500000000000000" pitchFamily="50" charset="-52"/>
              </a:rPr>
              <a:t>число </a:t>
            </a:r>
            <a:r>
              <a:rPr lang="en-US" sz="1600" dirty="0">
                <a:latin typeface="GT Walsheim v2 Manual" panose="00000500000000000000" pitchFamily="50" charset="-52"/>
              </a:rPr>
              <a:t>item’</a:t>
            </a:r>
            <a:r>
              <a:rPr lang="ru-RU" sz="1600" dirty="0" err="1">
                <a:latin typeface="GT Walsheim v2 Manual" panose="00000500000000000000" pitchFamily="50" charset="-52"/>
              </a:rPr>
              <a:t>ов</a:t>
            </a:r>
            <a:r>
              <a:rPr lang="ru-RU" sz="1600" dirty="0">
                <a:latin typeface="GT Walsheim v2 Manual" panose="00000500000000000000" pitchFamily="50" charset="-52"/>
              </a:rPr>
              <a:t> для </a:t>
            </a:r>
            <a:r>
              <a:rPr lang="en-US" sz="1600" dirty="0">
                <a:latin typeface="GT Walsheim v2 Manual" panose="00000500000000000000" pitchFamily="50" charset="-52"/>
              </a:rPr>
              <a:t>id.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Задача ранжирования</a:t>
            </a: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/>
            </a:r>
            <a:b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</a:br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	</a:t>
            </a:r>
            <a:endParaRPr lang="ru-RU" sz="1600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>
              <a:lnSpc>
                <a:spcPct val="150000"/>
              </a:lnSpc>
            </a:pPr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292893" y="4786313"/>
            <a:ext cx="240507" cy="178775"/>
          </a:xfrm>
        </p:spPr>
        <p:txBody>
          <a:bodyPr/>
          <a:lstStyle/>
          <a:p>
            <a:r>
              <a:rPr lang="en-US" dirty="0" smtClean="0"/>
              <a:t>21</a:t>
            </a:r>
            <a:endParaRPr lang="ru-RU" dirty="0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5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22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3400" y="1490352"/>
            <a:ext cx="8390211" cy="169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Как бизнес может использовать классическое обучение с учителем?</a:t>
            </a:r>
            <a:endParaRPr lang="ru-RU" sz="2800" dirty="0">
              <a:solidFill>
                <a:schemeClr val="accent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8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55" y="905388"/>
            <a:ext cx="6591300" cy="3909886"/>
          </a:xfrm>
        </p:spPr>
        <p:txBody>
          <a:bodyPr/>
          <a:lstStyle/>
          <a:p>
            <a:endParaRPr lang="ru-RU" sz="2400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lvl="1"/>
            <a:r>
              <a:rPr lang="ru-RU" sz="2400" dirty="0" smtClean="0">
                <a:latin typeface="GT Walsheim v2 Manual" panose="00000500000000000000" pitchFamily="50" charset="-52"/>
              </a:rPr>
              <a:t>Предсказание оттока пользователей</a:t>
            </a:r>
          </a:p>
          <a:p>
            <a:pPr lvl="1"/>
            <a:r>
              <a:rPr lang="ru-RU" sz="2400" dirty="0">
                <a:latin typeface="GT Walsheim v2 Manual" panose="00000500000000000000" pitchFamily="50" charset="-52"/>
              </a:rPr>
              <a:t>П</a:t>
            </a:r>
            <a:r>
              <a:rPr lang="ru-RU" sz="2400" dirty="0" smtClean="0">
                <a:latin typeface="GT Walsheim v2 Manual" panose="00000500000000000000" pitchFamily="50" charset="-52"/>
              </a:rPr>
              <a:t>рогнозирование объемов продаж</a:t>
            </a:r>
            <a:endParaRPr lang="en-US" sz="2400" dirty="0" smtClean="0">
              <a:latin typeface="GT Walsheim v2 Manual" panose="00000500000000000000" pitchFamily="50" charset="-52"/>
            </a:endParaRPr>
          </a:p>
          <a:p>
            <a:pPr lvl="1"/>
            <a:r>
              <a:rPr lang="ru-RU" sz="2400" dirty="0" smtClean="0">
                <a:latin typeface="GT Walsheim v2 Manual" panose="00000500000000000000" pitchFamily="50" charset="-52"/>
              </a:rPr>
              <a:t>Прогнозирование интереса абонента к услуге</a:t>
            </a:r>
          </a:p>
          <a:p>
            <a:pPr lvl="1"/>
            <a:r>
              <a:rPr lang="ru-RU" sz="2400" dirty="0">
                <a:latin typeface="GT Walsheim v2 Manual" panose="00000500000000000000" pitchFamily="50" charset="-52"/>
              </a:rPr>
              <a:t>Прогноз удовлетворённости сотовой связью</a:t>
            </a:r>
            <a:r>
              <a:rPr lang="en-US" sz="2400" dirty="0">
                <a:latin typeface="GT Walsheim v2 Manual" panose="00000500000000000000" pitchFamily="50" charset="-52"/>
              </a:rPr>
              <a:t> (Customer Satisfaction Index)</a:t>
            </a:r>
            <a:endParaRPr lang="ru-RU" sz="2400" dirty="0">
              <a:latin typeface="GT Walsheim v2 Manual" panose="00000500000000000000" pitchFamily="50" charset="-52"/>
            </a:endParaRPr>
          </a:p>
          <a:p>
            <a:pPr lvl="1"/>
            <a:r>
              <a:rPr lang="en-US" sz="2400" dirty="0" smtClean="0">
                <a:latin typeface="GT Walsheim v2 Manual" panose="00000500000000000000" pitchFamily="50" charset="-52"/>
              </a:rPr>
              <a:t>Next Best Action</a:t>
            </a:r>
            <a:r>
              <a:rPr lang="ru-RU" sz="2400" b="1" dirty="0" err="1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новной</a:t>
            </a:r>
            <a:r>
              <a:rPr lang="ru-RU" sz="2400" b="1" dirty="0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 блок задач</a:t>
            </a:r>
            <a:endParaRPr lang="ru-RU" sz="2400" b="1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247" y="447625"/>
            <a:ext cx="1630209" cy="1406926"/>
          </a:xfrm>
          <a:prstGeom prst="rect">
            <a:avLst/>
          </a:prstGeom>
        </p:spPr>
      </p:pic>
      <p:sp>
        <p:nvSpPr>
          <p:cNvPr id="7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3400" y="324820"/>
            <a:ext cx="485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731982"/>
                </a:solidFill>
                <a:latin typeface="GT Walsheim Pro Bold" panose="00000800000000000000" pitchFamily="50" charset="-52"/>
              </a:rPr>
              <a:t>Примеры из задач МегаФона: </a:t>
            </a:r>
          </a:p>
        </p:txBody>
      </p:sp>
    </p:spTree>
    <p:extLst>
      <p:ext uri="{BB962C8B-B14F-4D97-AF65-F5344CB8AC3E}">
        <p14:creationId xmlns:p14="http://schemas.microsoft.com/office/powerpoint/2010/main" val="22735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99" y="447625"/>
            <a:ext cx="8422923" cy="3909886"/>
          </a:xfrm>
        </p:spPr>
        <p:txBody>
          <a:bodyPr/>
          <a:lstStyle/>
          <a:p>
            <a:endParaRPr lang="ru-RU" sz="2400" dirty="0" smtClean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  <a:p>
            <a:pPr lvl="1"/>
            <a:r>
              <a:rPr lang="ru-RU" sz="2400" dirty="0" smtClean="0">
                <a:latin typeface="GT Walsheim v2 Manual" panose="00000500000000000000" pitchFamily="50" charset="-52"/>
              </a:rPr>
              <a:t>Предсказание оттока пользователей </a:t>
            </a:r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бин. </a:t>
            </a:r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классификация</a:t>
            </a:r>
            <a:endParaRPr lang="ru-RU" sz="2400" dirty="0" smtClean="0">
              <a:latin typeface="GT Walsheim v2 Manual" panose="00000500000000000000" pitchFamily="50" charset="-52"/>
            </a:endParaRPr>
          </a:p>
          <a:p>
            <a:pPr lvl="1"/>
            <a:r>
              <a:rPr lang="ru-RU" sz="2400" dirty="0">
                <a:latin typeface="GT Walsheim v2 Manual" panose="00000500000000000000" pitchFamily="50" charset="-52"/>
              </a:rPr>
              <a:t>П</a:t>
            </a:r>
            <a:r>
              <a:rPr lang="ru-RU" sz="2400" dirty="0" smtClean="0">
                <a:latin typeface="GT Walsheim v2 Manual" panose="00000500000000000000" pitchFamily="50" charset="-52"/>
              </a:rPr>
              <a:t>рогнозирование объемов продаж </a:t>
            </a:r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регрессия</a:t>
            </a:r>
            <a:endParaRPr lang="en-US" sz="2400" dirty="0" smtClean="0">
              <a:latin typeface="GT Walsheim v2 Manual" panose="00000500000000000000" pitchFamily="50" charset="-52"/>
            </a:endParaRPr>
          </a:p>
          <a:p>
            <a:pPr lvl="1"/>
            <a:r>
              <a:rPr lang="ru-RU" sz="2400" dirty="0" smtClean="0">
                <a:latin typeface="GT Walsheim v2 Manual" panose="00000500000000000000" pitchFamily="50" charset="-52"/>
              </a:rPr>
              <a:t>Прогнозирование интереса абонента к услуге  </a:t>
            </a:r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бин. </a:t>
            </a:r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классификация</a:t>
            </a:r>
            <a:endParaRPr lang="ru-RU" sz="2400" dirty="0" smtClean="0">
              <a:latin typeface="GT Walsheim v2 Manual" panose="00000500000000000000" pitchFamily="50" charset="-52"/>
            </a:endParaRPr>
          </a:p>
          <a:p>
            <a:pPr lvl="1"/>
            <a:r>
              <a:rPr lang="ru-RU" sz="2400" dirty="0">
                <a:latin typeface="GT Walsheim v2 Manual" panose="00000500000000000000" pitchFamily="50" charset="-52"/>
              </a:rPr>
              <a:t>Прогноз удовлетворённости сотовой связью</a:t>
            </a:r>
            <a:r>
              <a:rPr lang="en-US" sz="2400" dirty="0">
                <a:latin typeface="GT Walsheim v2 Manual" panose="00000500000000000000" pitchFamily="50" charset="-52"/>
              </a:rPr>
              <a:t> (Customer Satisfaction Index</a:t>
            </a:r>
            <a:r>
              <a:rPr lang="en-US" sz="2400" dirty="0" smtClean="0">
                <a:latin typeface="GT Walsheim v2 Manual" panose="00000500000000000000" pitchFamily="50" charset="-52"/>
              </a:rPr>
              <a:t>)</a:t>
            </a:r>
            <a:r>
              <a:rPr lang="ru-RU" sz="2400" dirty="0" smtClean="0">
                <a:latin typeface="GT Walsheim v2 Manual" panose="00000500000000000000" pitchFamily="50" charset="-52"/>
              </a:rPr>
              <a:t> </a:t>
            </a:r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бин. </a:t>
            </a:r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классификация</a:t>
            </a:r>
            <a:endParaRPr lang="ru-RU" sz="2400" dirty="0">
              <a:latin typeface="GT Walsheim v2 Manual" panose="00000500000000000000" pitchFamily="50" charset="-52"/>
            </a:endParaRPr>
          </a:p>
          <a:p>
            <a:pPr lvl="1"/>
            <a:r>
              <a:rPr lang="en-US" sz="2400" dirty="0" smtClean="0">
                <a:latin typeface="GT Walsheim v2 Manual" panose="00000500000000000000" pitchFamily="50" charset="-52"/>
              </a:rPr>
              <a:t>Next Best Action</a:t>
            </a:r>
            <a:r>
              <a:rPr lang="ru-RU" sz="2400" dirty="0" smtClean="0">
                <a:latin typeface="GT Walsheim v2 Manual" panose="00000500000000000000" pitchFamily="50" charset="-52"/>
              </a:rPr>
              <a:t> </a:t>
            </a:r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ранжирование</a:t>
            </a:r>
            <a:endParaRPr lang="ru-RU" sz="2400" dirty="0" smtClean="0"/>
          </a:p>
          <a:p>
            <a:r>
              <a:rPr lang="ru-RU" sz="2400" dirty="0" smtClean="0">
                <a:solidFill>
                  <a:srgbClr val="00BA4D"/>
                </a:solidFill>
                <a:latin typeface="GT Walsheim v2 Manual Black" panose="00000900000000000000" pitchFamily="50" charset="-52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GT Walsheim v2 Manual Black" panose="00000900000000000000" pitchFamily="50" charset="-52"/>
                <a:sym typeface="Wingdings" panose="05000000000000000000" pitchFamily="2" charset="2"/>
              </a:rPr>
              <a:t>О</a:t>
            </a:r>
            <a:r>
              <a:rPr lang="ru-RU" sz="2400" b="1" dirty="0" smtClean="0">
                <a:solidFill>
                  <a:schemeClr val="bg1"/>
                </a:solidFill>
                <a:latin typeface="GT Walsheim v2 Manual Black" panose="00000900000000000000" pitchFamily="50" charset="-52"/>
                <a:sym typeface="Wingdings" panose="05000000000000000000" pitchFamily="2" charset="2"/>
              </a:rPr>
              <a:t>сновной блок задач</a:t>
            </a:r>
            <a:endParaRPr lang="ru-RU" sz="2400" b="1" dirty="0">
              <a:solidFill>
                <a:schemeClr val="bg1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7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4335" y="1497340"/>
            <a:ext cx="514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Психитипирование</a:t>
            </a:r>
            <a:r>
              <a:rPr lang="ru-RU" sz="28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 личности </a:t>
            </a:r>
          </a:p>
        </p:txBody>
      </p:sp>
      <p:pic>
        <p:nvPicPr>
          <p:cNvPr id="6" name="Picture 2" descr="https://fb.ru/misc/i/gallery/62859/24366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t="11910" r="1862" b="52058"/>
          <a:stretch/>
        </p:blipFill>
        <p:spPr bwMode="auto">
          <a:xfrm>
            <a:off x="394335" y="2725421"/>
            <a:ext cx="8100060" cy="158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4335" y="447624"/>
            <a:ext cx="6591300" cy="344855"/>
          </a:xfrm>
        </p:spPr>
        <p:txBody>
          <a:bodyPr/>
          <a:lstStyle/>
          <a:p>
            <a:r>
              <a:rPr lang="ru-RU" sz="2800" dirty="0" smtClean="0">
                <a:solidFill>
                  <a:srgbClr val="731982"/>
                </a:solidFill>
                <a:latin typeface="GT Walsheim Pro Bold" panose="00000800000000000000" pitchFamily="50" charset="-52"/>
              </a:rPr>
              <a:t>Примеры из проектов МегаФона: </a:t>
            </a:r>
            <a:endParaRPr lang="ru-RU" sz="2800" dirty="0" smtClean="0">
              <a:latin typeface="GT Walsheim Pro Bold" panose="00000800000000000000" pitchFamily="50" charset="-52"/>
            </a:endParaRPr>
          </a:p>
          <a:p>
            <a:r>
              <a:rPr lang="ru-RU" sz="2800" dirty="0" smtClean="0">
                <a:solidFill>
                  <a:srgbClr val="00BA4D"/>
                </a:solidFill>
                <a:latin typeface="GT Walsheim Pro Bold" panose="00000800000000000000" pitchFamily="50" charset="-52"/>
              </a:rPr>
              <a:t> </a:t>
            </a:r>
            <a:endParaRPr lang="ru-RU" sz="2800" b="1" dirty="0">
              <a:solidFill>
                <a:schemeClr val="bg1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7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4335" y="586746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Психитипирование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 личности </a:t>
            </a:r>
          </a:p>
        </p:txBody>
      </p:sp>
      <p:pic>
        <p:nvPicPr>
          <p:cNvPr id="6" name="Picture 2" descr="https://fb.ru/misc/i/gallery/62859/24366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t="11910" r="1862" b="52058"/>
          <a:stretch/>
        </p:blipFill>
        <p:spPr bwMode="auto">
          <a:xfrm>
            <a:off x="394335" y="2725421"/>
            <a:ext cx="8100060" cy="158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4335" y="1189444"/>
            <a:ext cx="491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Классификация на пересекающиеся классы</a:t>
            </a:r>
            <a:endParaRPr lang="ru-RU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5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9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8379" y="447206"/>
            <a:ext cx="7459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GT Walsheim v2 Manual" panose="00000500000000000000" pitchFamily="50" charset="-52"/>
              </a:rPr>
              <a:t>Прогнозирование </a:t>
            </a:r>
            <a:r>
              <a:rPr lang="ru-RU" sz="2400" dirty="0" err="1" smtClean="0">
                <a:latin typeface="GT Walsheim v2 Manual" panose="00000500000000000000" pitchFamily="50" charset="-52"/>
              </a:rPr>
              <a:t>клиентопотока</a:t>
            </a:r>
            <a:r>
              <a:rPr lang="ru-RU" sz="2400" dirty="0" smtClean="0">
                <a:latin typeface="GT Walsheim v2 Manual" panose="00000500000000000000" pitchFamily="50" charset="-52"/>
              </a:rPr>
              <a:t> по полигонам</a:t>
            </a:r>
            <a:endParaRPr lang="ru-RU" sz="2400" dirty="0">
              <a:latin typeface="GT Walsheim v2 Manual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4420" r="1392" b="16038"/>
          <a:stretch/>
        </p:blipFill>
        <p:spPr>
          <a:xfrm>
            <a:off x="467409" y="1997075"/>
            <a:ext cx="3690960" cy="2355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3358"/>
          <a:stretch/>
        </p:blipFill>
        <p:spPr>
          <a:xfrm>
            <a:off x="4841240" y="1997075"/>
            <a:ext cx="4115968" cy="2355850"/>
          </a:xfrm>
          <a:prstGeom prst="rect">
            <a:avLst/>
          </a:prstGeom>
        </p:spPr>
      </p:pic>
      <p:sp>
        <p:nvSpPr>
          <p:cNvPr id="6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6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5670" y="522278"/>
            <a:ext cx="7459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GT Walsheim v2 Manual" panose="00000500000000000000" pitchFamily="50" charset="-52"/>
              </a:rPr>
              <a:t>Прогнозирование </a:t>
            </a:r>
            <a:r>
              <a:rPr lang="ru-RU" sz="2400" dirty="0" err="1" smtClean="0">
                <a:latin typeface="GT Walsheim v2 Manual" panose="00000500000000000000" pitchFamily="50" charset="-52"/>
              </a:rPr>
              <a:t>клиентопотока</a:t>
            </a:r>
            <a:r>
              <a:rPr lang="ru-RU" sz="2400" dirty="0" smtClean="0">
                <a:latin typeface="GT Walsheim v2 Manual" panose="00000500000000000000" pitchFamily="50" charset="-52"/>
              </a:rPr>
              <a:t> по полигонам</a:t>
            </a:r>
            <a:endParaRPr lang="ru-RU" sz="2400" dirty="0">
              <a:latin typeface="GT Walsheim v2 Manual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4420" r="1392" b="16038"/>
          <a:stretch/>
        </p:blipFill>
        <p:spPr>
          <a:xfrm>
            <a:off x="467409" y="1997075"/>
            <a:ext cx="3690960" cy="2355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3358"/>
          <a:stretch/>
        </p:blipFill>
        <p:spPr>
          <a:xfrm>
            <a:off x="4841240" y="1997075"/>
            <a:ext cx="4115968" cy="23558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55670" y="983943"/>
            <a:ext cx="2506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Регрессия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0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29</a:t>
            </a:fld>
            <a:endParaRPr lang="ru-RU"/>
          </a:p>
        </p:txBody>
      </p:sp>
      <p:pic>
        <p:nvPicPr>
          <p:cNvPr id="17410" name="Picture 2" descr="Deep Learning CNN for Fashion-MNIST Clothing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998"/>
            <a:ext cx="5296535" cy="39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5670" y="447625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А если смотреть не только в МегаФоне?</a:t>
            </a:r>
            <a:endParaRPr lang="ru-RU" sz="2400" dirty="0" smtClean="0"/>
          </a:p>
        </p:txBody>
      </p:sp>
      <p:sp>
        <p:nvSpPr>
          <p:cNvPr id="10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6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28652" y="994968"/>
            <a:ext cx="60329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Вводная лекция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Знакомство с </a:t>
            </a:r>
            <a:r>
              <a:rPr lang="en-US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Python</a:t>
            </a: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. Базовые библиотеки для </a:t>
            </a:r>
            <a:r>
              <a:rPr lang="en-US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DS. </a:t>
            </a: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Визуализация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Линейный модели. Метрики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Деревья решений. Ансамбли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Обучение без учителя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Проверка гипотез, А</a:t>
            </a:r>
            <a:r>
              <a:rPr lang="en-US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/B </a:t>
            </a: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тестирование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Работа с текстовыми данными</a:t>
            </a:r>
          </a:p>
          <a:p>
            <a:pPr marL="342900" indent="-342900">
              <a:buAutoNum type="arabicPeriod"/>
            </a:pPr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(*) Анализ графов</a:t>
            </a:r>
          </a:p>
          <a:p>
            <a:pPr marL="342900" indent="-342900">
              <a:buAutoNum type="arabicPeriod"/>
            </a:pP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Работа с </a:t>
            </a:r>
            <a:r>
              <a:rPr lang="ru-RU" sz="1500" dirty="0" err="1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гео</a:t>
            </a:r>
            <a:r>
              <a:rPr lang="ru-RU" sz="15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-данными</a:t>
            </a:r>
          </a:p>
          <a:p>
            <a:pPr marL="342900" indent="-342900">
              <a:buAutoNum type="arabicPeriod"/>
            </a:pPr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Базы данных, </a:t>
            </a:r>
            <a:r>
              <a:rPr lang="ru-RU" sz="1500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фреймворки</a:t>
            </a:r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для работы с большими данными</a:t>
            </a:r>
          </a:p>
          <a:p>
            <a:pPr marL="342900" indent="-342900">
              <a:buAutoNum type="arabicPeriod"/>
            </a:pPr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Инфраструктура и основы </a:t>
            </a:r>
            <a:r>
              <a:rPr lang="en-US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Hadoop</a:t>
            </a:r>
            <a:endParaRPr lang="ru-RU" sz="15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Data Science </a:t>
            </a:r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в </a:t>
            </a:r>
            <a:r>
              <a:rPr lang="ru-RU" sz="1500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телекоме</a:t>
            </a:r>
            <a:endParaRPr lang="ru-RU" sz="15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marL="342900" indent="-342900">
              <a:buAutoNum type="arabicPeriod"/>
            </a:pPr>
            <a:endParaRPr lang="ru-RU" sz="1500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ru-RU" sz="15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	</a:t>
            </a:r>
            <a:endParaRPr lang="ru-RU" sz="1500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500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8652" y="223703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План спецкурса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9779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30</a:t>
            </a:fld>
            <a:endParaRPr lang="ru-RU"/>
          </a:p>
        </p:txBody>
      </p:sp>
      <p:pic>
        <p:nvPicPr>
          <p:cNvPr id="17410" name="Picture 2" descr="Deep Learning CNN for Fashion-MNIST Clothing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998"/>
            <a:ext cx="5296535" cy="39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5670" y="447625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А если смотреть не только в МегаФоне?</a:t>
            </a:r>
            <a:endParaRPr lang="ru-RU" sz="2400" dirty="0" smtClean="0"/>
          </a:p>
        </p:txBody>
      </p:sp>
      <p:sp>
        <p:nvSpPr>
          <p:cNvPr id="7" name="Прямоугольник 6"/>
          <p:cNvSpPr/>
          <p:nvPr/>
        </p:nvSpPr>
        <p:spPr>
          <a:xfrm rot="21337562">
            <a:off x="5085860" y="2315887"/>
            <a:ext cx="3630200" cy="803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0"/>
          </a:p>
        </p:txBody>
      </p:sp>
      <p:sp>
        <p:nvSpPr>
          <p:cNvPr id="9" name="Прямоугольник 8"/>
          <p:cNvSpPr/>
          <p:nvPr/>
        </p:nvSpPr>
        <p:spPr>
          <a:xfrm rot="21337562">
            <a:off x="5040558" y="2238578"/>
            <a:ext cx="3610402" cy="835365"/>
          </a:xfrm>
          <a:prstGeom prst="rect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 rot="21348397">
            <a:off x="5175653" y="2029163"/>
            <a:ext cx="3686651" cy="10478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sz="1800" dirty="0" smtClean="0">
              <a:latin typeface="GT Walsheim v2 Manual" panose="00000500000000000000" pitchFamily="50" charset="-52"/>
            </a:endParaRPr>
          </a:p>
          <a:p>
            <a:r>
              <a:rPr lang="ru-RU" sz="1800" b="1" dirty="0" err="1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Многоклассовая</a:t>
            </a:r>
            <a:r>
              <a:rPr lang="ru-RU" sz="1800" b="1" dirty="0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 </a:t>
            </a:r>
          </a:p>
          <a:p>
            <a:r>
              <a:rPr lang="ru-RU" sz="1800" b="1" dirty="0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классификация</a:t>
            </a:r>
            <a:endParaRPr lang="ru-RU" sz="1800" b="1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2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31</a:t>
            </a:fld>
            <a:endParaRPr lang="ru-RU"/>
          </a:p>
        </p:txBody>
      </p:sp>
      <p:pic>
        <p:nvPicPr>
          <p:cNvPr id="26626" name="Picture 2" descr="Labradoodle Vs. KFC | Food animals, Chicken puppy, Labradoo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" y="1082547"/>
            <a:ext cx="3390900" cy="33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5670" y="447625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А если смотреть не только в МегаФоне?</a:t>
            </a:r>
            <a:endParaRPr lang="ru-RU" sz="2400" dirty="0" smtClean="0"/>
          </a:p>
        </p:txBody>
      </p:sp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32</a:t>
            </a:fld>
            <a:endParaRPr lang="ru-RU"/>
          </a:p>
        </p:txBody>
      </p:sp>
      <p:pic>
        <p:nvPicPr>
          <p:cNvPr id="26626" name="Picture 2" descr="Labradoodle Vs. KFC | Food animals, Chicken puppy, Labradoo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" y="1082547"/>
            <a:ext cx="3390900" cy="33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 rot="21337562">
            <a:off x="4643899" y="2320967"/>
            <a:ext cx="3630200" cy="803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0"/>
          </a:p>
        </p:txBody>
      </p:sp>
      <p:sp>
        <p:nvSpPr>
          <p:cNvPr id="8" name="Прямоугольник 7"/>
          <p:cNvSpPr/>
          <p:nvPr/>
        </p:nvSpPr>
        <p:spPr>
          <a:xfrm rot="21337562">
            <a:off x="4598597" y="2243658"/>
            <a:ext cx="3610402" cy="835365"/>
          </a:xfrm>
          <a:prstGeom prst="rect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 rot="21348397">
            <a:off x="4737499" y="2107199"/>
            <a:ext cx="3686651" cy="10478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sz="2400" dirty="0" smtClean="0">
              <a:latin typeface="GT Walsheim v2 Manual" panose="00000500000000000000" pitchFamily="50" charset="-52"/>
            </a:endParaRPr>
          </a:p>
          <a:p>
            <a:r>
              <a:rPr lang="ru-RU" sz="1800" b="1" dirty="0" smtClean="0">
                <a:solidFill>
                  <a:schemeClr val="bg1"/>
                </a:solidFill>
                <a:latin typeface="GT Walsheim v2 Manual" panose="00000500000000000000" pitchFamily="50" charset="-52"/>
                <a:sym typeface="Wingdings" panose="05000000000000000000" pitchFamily="2" charset="2"/>
              </a:rPr>
              <a:t>Бинарная классификация</a:t>
            </a:r>
            <a:endParaRPr lang="ru-RU" sz="1800" b="1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70" y="447625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А если смотреть не только в МегаФоне?</a:t>
            </a:r>
            <a:endParaRPr lang="ru-RU" sz="2400" dirty="0" smtClean="0"/>
          </a:p>
        </p:txBody>
      </p:sp>
      <p:sp>
        <p:nvSpPr>
          <p:cNvPr id="11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33400" y="249519"/>
            <a:ext cx="575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Классическое обучение </a:t>
            </a:r>
            <a:r>
              <a:rPr lang="ru-RU" sz="2400" dirty="0" smtClean="0">
                <a:solidFill>
                  <a:schemeClr val="accent2"/>
                </a:solidFill>
                <a:latin typeface="GT Walsheim Pro Bold" panose="00000800000000000000" pitchFamily="50" charset="-52"/>
              </a:rPr>
              <a:t>без учителя</a:t>
            </a:r>
            <a:endParaRPr lang="ru-RU" sz="2400" dirty="0">
              <a:solidFill>
                <a:schemeClr val="accent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636718" y="1187857"/>
            <a:ext cx="3040464" cy="418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ru-RU" sz="1600" dirty="0" smtClean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29694"/>
              </p:ext>
            </p:extLst>
          </p:nvPr>
        </p:nvGraphicFramePr>
        <p:xfrm>
          <a:off x="779620" y="1325666"/>
          <a:ext cx="7030816" cy="24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111"/>
                <a:gridCol w="909794"/>
                <a:gridCol w="1338688"/>
                <a:gridCol w="877384"/>
                <a:gridCol w="678388"/>
                <a:gridCol w="798993"/>
                <a:gridCol w="669345"/>
                <a:gridCol w="823113"/>
              </a:tblGrid>
              <a:tr h="495620">
                <a:tc>
                  <a:txBody>
                    <a:bodyPr/>
                    <a:lstStyle/>
                    <a:p>
                      <a:r>
                        <a:rPr lang="ru-RU" sz="900" dirty="0" smtClean="0"/>
                        <a:t>Площадь,</a:t>
                      </a:r>
                      <a:r>
                        <a:rPr lang="ru-RU" sz="900" baseline="0" dirty="0" smtClean="0"/>
                        <a:t> м</a:t>
                      </a:r>
                      <a:r>
                        <a:rPr lang="en-US" sz="900" baseline="0" dirty="0" smtClean="0"/>
                        <a:t>^2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Число комнат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Расстояние до центра, км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Новостройка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Наличие</a:t>
                      </a:r>
                      <a:r>
                        <a:rPr lang="ru-RU" sz="9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балкона</a:t>
                      </a:r>
                      <a:endParaRPr lang="ru-RU" sz="9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Время до метро, мин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Этаж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ru-RU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Высота потолков, м</a:t>
                      </a:r>
                      <a:endParaRPr lang="ru-RU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/>
                        <a:t>56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/>
                        <a:t>41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2.3</a:t>
                      </a:r>
                      <a:endParaRPr lang="ru-RU" dirty="0"/>
                    </a:p>
                  </a:txBody>
                  <a:tcPr/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/>
                        <a:t>148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99126"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Правая фигурная скобка 12"/>
          <p:cNvSpPr/>
          <p:nvPr/>
        </p:nvSpPr>
        <p:spPr>
          <a:xfrm rot="16200000">
            <a:off x="4149182" y="-2275483"/>
            <a:ext cx="193121" cy="6938909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438029" y="816983"/>
            <a:ext cx="252213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Признаки (</a:t>
            </a:r>
            <a:r>
              <a:rPr lang="en-US" sz="12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Features)</a:t>
            </a:r>
            <a:endParaRPr lang="ru-RU" sz="1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88750" y="2573338"/>
            <a:ext cx="635903" cy="2321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GT Walsheim v2 Manual Black" panose="00000900000000000000" pitchFamily="50" charset="-52"/>
              </a:rPr>
              <a:t>Target</a:t>
            </a:r>
            <a:endParaRPr lang="ru-RU" sz="1200" dirty="0">
              <a:solidFill>
                <a:schemeClr val="accent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400" y="4786313"/>
            <a:ext cx="2490788" cy="178775"/>
          </a:xfrm>
        </p:spPr>
        <p:txBody>
          <a:bodyPr/>
          <a:lstStyle/>
          <a:p>
            <a:r>
              <a:rPr lang="ru-RU" dirty="0" smtClean="0"/>
              <a:t>Классическое обучение без учителя</a:t>
            </a:r>
            <a:endParaRPr lang="ru-RU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7990840" y="2397760"/>
            <a:ext cx="733813" cy="57404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8041640" y="2397760"/>
            <a:ext cx="619760" cy="57404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34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" y="754778"/>
            <a:ext cx="7929880" cy="3896893"/>
          </a:xfrm>
          <a:prstGeom prst="rect">
            <a:avLst/>
          </a:prstGeom>
        </p:spPr>
      </p:pic>
      <p:sp>
        <p:nvSpPr>
          <p:cNvPr id="4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5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9739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Слайд think-cell" r:id="rId5" imgW="444" imgH="446" progId="TCLayout.ActiveDocument.1">
                  <p:embed/>
                </p:oleObj>
              </mc:Choice>
              <mc:Fallback>
                <p:oleObj name="Слайд think-cell" r:id="rId5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ru-RU" sz="2400" dirty="0" err="1" smtClean="0">
              <a:latin typeface="GT Walsheim Pro Bold" panose="00000800000000000000" pitchFamily="50" charset="-52"/>
              <a:sym typeface="GT Walsheim Pro Bold" panose="00000800000000000000" pitchFamily="50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0" dirty="0">
                <a:solidFill>
                  <a:srgbClr val="00B956"/>
                </a:solidFill>
                <a:latin typeface="GT Walsheim Pro Bold" panose="00000800000000000000" pitchFamily="50" charset="-52"/>
                <a:ea typeface="+mn-ea"/>
                <a:cs typeface="+mn-cs"/>
              </a:rPr>
              <a:t>Как связаны эти две картинки?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46" y="1722687"/>
            <a:ext cx="3462020" cy="170130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406126" y="2346444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и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82" y="844550"/>
            <a:ext cx="2994011" cy="3675420"/>
          </a:xfrm>
          <a:prstGeom prst="rect">
            <a:avLst/>
          </a:prstGeom>
        </p:spPr>
      </p:pic>
      <p:sp>
        <p:nvSpPr>
          <p:cNvPr id="10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63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5359" y="844550"/>
            <a:ext cx="7459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GT Walsheim v2 Manual" panose="00000500000000000000" pitchFamily="50" charset="-52"/>
              </a:rPr>
              <a:t>Выявление трендов, групп по интересам </a:t>
            </a:r>
            <a:endParaRPr lang="ru-RU" sz="2400" dirty="0">
              <a:latin typeface="GT Walsheim v2 Manual" panose="00000500000000000000" pitchFamily="50" charset="-52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70" y="447625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Pro Bold" panose="00000800000000000000" pitchFamily="50" charset="-52"/>
              </a:rPr>
              <a:t>Примеры из задач МегаФона: </a:t>
            </a:r>
            <a:endParaRPr lang="ru-RU" sz="2400" dirty="0" smtClean="0">
              <a:latin typeface="GT Walsheim Pro Bold" panose="00000800000000000000" pitchFamily="50" charset="-52"/>
            </a:endParaRPr>
          </a:p>
        </p:txBody>
      </p:sp>
      <p:sp>
        <p:nvSpPr>
          <p:cNvPr id="11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</a:t>
            </a:r>
            <a:r>
              <a:rPr lang="ru-RU" dirty="0" smtClean="0"/>
              <a:t>без учителя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20" y="1498578"/>
            <a:ext cx="3286760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4331" y="1717762"/>
            <a:ext cx="28065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dirty="0">
                <a:latin typeface="GT Walsheim v2 Manual" panose="00000500000000000000" pitchFamily="50" charset="-52"/>
              </a:rPr>
              <a:t>Поиск музыки близких жанров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dirty="0">
                <a:latin typeface="GT Walsheim v2 Manual" panose="00000500000000000000" pitchFamily="50" charset="-52"/>
              </a:rPr>
              <a:t>Поиск товаров близких по характеристикам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19"/>
          <a:stretch/>
        </p:blipFill>
        <p:spPr>
          <a:xfrm>
            <a:off x="3360421" y="1008335"/>
            <a:ext cx="5619750" cy="379745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4331" y="278292"/>
            <a:ext cx="6527730" cy="396925"/>
          </a:xfrm>
        </p:spPr>
        <p:txBody>
          <a:bodyPr/>
          <a:lstStyle/>
          <a:p>
            <a:r>
              <a:rPr lang="ru-RU" sz="2400" dirty="0" smtClean="0">
                <a:solidFill>
                  <a:srgbClr val="731982"/>
                </a:solidFill>
                <a:latin typeface="GT Walsheim Pro Bold" panose="00000800000000000000" pitchFamily="50" charset="-52"/>
              </a:rPr>
              <a:t>А если смотреть не только в МегаФоне?</a:t>
            </a:r>
            <a:endParaRPr lang="ru-RU" sz="2400" dirty="0" smtClean="0">
              <a:latin typeface="GT Walsheim Pro Bold" panose="00000800000000000000" pitchFamily="50" charset="-52"/>
            </a:endParaRPr>
          </a:p>
        </p:txBody>
      </p:sp>
      <p:sp>
        <p:nvSpPr>
          <p:cNvPr id="6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7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075" y="1362710"/>
            <a:ext cx="3660518" cy="307816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38</a:t>
            </a:fld>
            <a:endParaRPr lang="ru-RU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5670" y="447625"/>
            <a:ext cx="6527730" cy="3969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731982"/>
                </a:solidFill>
                <a:latin typeface="GT Walsheim Pro Bold" panose="00000800000000000000" pitchFamily="50" charset="-52"/>
              </a:rPr>
              <a:t>А если смотреть не только в МегаФоне?</a:t>
            </a:r>
            <a:endParaRPr lang="ru-RU" sz="2400" dirty="0" smtClean="0">
              <a:latin typeface="GT Walsheim Pro Bold" panose="00000800000000000000" pitchFamily="50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3400" y="2195848"/>
            <a:ext cx="2895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GT Walsheim v2 Manual" panose="00000500000000000000" pitchFamily="50" charset="-52"/>
              </a:rPr>
              <a:t>Хотим поставить 3 ларька с </a:t>
            </a:r>
            <a:r>
              <a:rPr lang="ru-RU" dirty="0" err="1" smtClean="0">
                <a:latin typeface="GT Walsheim v2 Manual" panose="00000500000000000000" pitchFamily="50" charset="-52"/>
              </a:rPr>
              <a:t>шаурмой</a:t>
            </a:r>
            <a:r>
              <a:rPr lang="ru-RU" dirty="0" smtClean="0">
                <a:latin typeface="GT Walsheim v2 Manual" panose="00000500000000000000" pitchFamily="50" charset="-52"/>
              </a:rPr>
              <a:t> в маленьком городе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sp>
        <p:nvSpPr>
          <p:cNvPr id="10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7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39</a:t>
            </a:fld>
            <a:endParaRPr lang="ru-RU"/>
          </a:p>
        </p:txBody>
      </p:sp>
      <p:sp>
        <p:nvSpPr>
          <p:cNvPr id="7" name="AutoShape 2" descr="https://s0.slide-share.ru/s_image/27d879a067299ad56e906e30e1506a2d/0a89e76c-bb38-4d2e-97c2-ea6a22e4f95b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6" name="Picture 8" descr="https://i.vas3k.ru/7r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98" y="288925"/>
            <a:ext cx="5206714" cy="420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7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33297" y="2274168"/>
            <a:ext cx="3521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Срок 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выполнения – 1 неделя</a:t>
            </a:r>
          </a:p>
          <a:p>
            <a:endParaRPr lang="ru-RU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3297" y="649267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7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8</a:t>
            </a:r>
            <a:endParaRPr lang="ru-RU" sz="7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36568" y="2235927"/>
            <a:ext cx="301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Защита 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– на последнем занятии 10 </a:t>
            </a:r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декабря</a:t>
            </a:r>
            <a:endParaRPr lang="ru-RU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36568" y="803618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7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2</a:t>
            </a:r>
            <a:endParaRPr lang="ru-RU" sz="72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pic>
        <p:nvPicPr>
          <p:cNvPr id="14338" name="Picture 2" descr="Стикеры Коржик от Мегафон подробная информация » СМ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3190720"/>
            <a:ext cx="1504612" cy="1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86019" y="1203728"/>
            <a:ext cx="2775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прикладных 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проекта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14280" y="1203728"/>
            <a:ext cx="2597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домашних 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заданий</a:t>
            </a:r>
          </a:p>
        </p:txBody>
      </p:sp>
    </p:spTree>
    <p:extLst>
      <p:ext uri="{BB962C8B-B14F-4D97-AF65-F5344CB8AC3E}">
        <p14:creationId xmlns:p14="http://schemas.microsoft.com/office/powerpoint/2010/main" val="40843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685" y="911847"/>
            <a:ext cx="4457610" cy="4284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Где ещё используется? </a:t>
            </a:r>
            <a:endParaRPr lang="ru-RU" sz="2800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9818" y="286132"/>
            <a:ext cx="3591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>
                <a:solidFill>
                  <a:srgbClr val="00B956"/>
                </a:solidFill>
                <a:latin typeface="GT Walsheim Pro Bold" panose="00000800000000000000" pitchFamily="50" charset="-52"/>
              </a:rPr>
              <a:t>Обучение без учителя</a:t>
            </a:r>
          </a:p>
        </p:txBody>
      </p:sp>
      <p:sp>
        <p:nvSpPr>
          <p:cNvPr id="4" name="Textplatzhalter 4"/>
          <p:cNvSpPr txBox="1">
            <a:spLocks/>
          </p:cNvSpPr>
          <p:nvPr/>
        </p:nvSpPr>
        <p:spPr>
          <a:xfrm>
            <a:off x="876366" y="2470313"/>
            <a:ext cx="3663777" cy="24336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GT Walsheim v2 Manual" panose="00000500000000000000" pitchFamily="50" charset="-52"/>
              </a:rPr>
              <a:t>Генерация </a:t>
            </a:r>
            <a:r>
              <a:rPr lang="ru-RU" sz="1800" dirty="0" err="1">
                <a:latin typeface="GT Walsheim v2 Manual" panose="00000500000000000000" pitchFamily="50" charset="-52"/>
              </a:rPr>
              <a:t>фич</a:t>
            </a:r>
            <a:r>
              <a:rPr lang="ru-RU" sz="1800" dirty="0">
                <a:latin typeface="GT Walsheim v2 Manual" panose="00000500000000000000" pitchFamily="50" charset="-52"/>
              </a:rPr>
              <a:t> через переход в другое </a:t>
            </a:r>
            <a:r>
              <a:rPr lang="ru-RU" sz="1800" dirty="0" smtClean="0">
                <a:latin typeface="GT Walsheim v2 Manual" panose="00000500000000000000" pitchFamily="50" charset="-52"/>
              </a:rPr>
              <a:t>пространство</a:t>
            </a: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 smtClean="0">
                <a:latin typeface="GT Walsheim v2 Manual" panose="00000500000000000000" pitchFamily="50" charset="-52"/>
              </a:rPr>
              <a:t>Объединение </a:t>
            </a:r>
            <a:r>
              <a:rPr lang="ru-RU" sz="1800" dirty="0">
                <a:latin typeface="GT Walsheim v2 Manual" panose="00000500000000000000" pitchFamily="50" charset="-52"/>
              </a:rPr>
              <a:t>близких точек на карте </a:t>
            </a: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 smtClean="0">
                <a:latin typeface="GT Walsheim v2 Manual" panose="00000500000000000000" pitchFamily="50" charset="-52"/>
              </a:rPr>
              <a:t>Сжатие </a:t>
            </a:r>
            <a:r>
              <a:rPr lang="ru-RU" sz="1800" dirty="0">
                <a:latin typeface="GT Walsheim v2 Manual" panose="00000500000000000000" pitchFamily="50" charset="-52"/>
              </a:rPr>
              <a:t>изображений</a:t>
            </a:r>
            <a:endParaRPr lang="en-US" sz="1800" dirty="0" smtClean="0">
              <a:latin typeface="GT Walsheim v2 Manual" panose="00000500000000000000" pitchFamily="50" charset="-52"/>
              <a:ea typeface="GT Walsheim v2 Manual" charset="0"/>
              <a:cs typeface="GT Walsheim v2 Manual" charset="0"/>
            </a:endParaRPr>
          </a:p>
        </p:txBody>
      </p:sp>
      <p:sp>
        <p:nvSpPr>
          <p:cNvPr id="6" name="Textplatzhalter 4"/>
          <p:cNvSpPr txBox="1">
            <a:spLocks/>
          </p:cNvSpPr>
          <p:nvPr/>
        </p:nvSpPr>
        <p:spPr>
          <a:xfrm>
            <a:off x="5403370" y="2473884"/>
            <a:ext cx="3347370" cy="18375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GT Walsheim v2 Manual" panose="00000500000000000000" pitchFamily="50" charset="-52"/>
              </a:rPr>
              <a:t>Анализ и </a:t>
            </a:r>
            <a:r>
              <a:rPr lang="ru-RU" sz="1800" dirty="0" smtClean="0">
                <a:latin typeface="GT Walsheim v2 Manual" panose="00000500000000000000" pitchFamily="50" charset="-52"/>
              </a:rPr>
              <a:t>разметка </a:t>
            </a:r>
            <a:r>
              <a:rPr lang="ru-RU" sz="1800" dirty="0">
                <a:latin typeface="GT Walsheim v2 Manual" panose="00000500000000000000" pitchFamily="50" charset="-52"/>
              </a:rPr>
              <a:t>новых данных </a:t>
            </a: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latin typeface="GT Walsheim v2 Manual" panose="00000500000000000000" pitchFamily="50" charset="-5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GT Walsheim v2 Manual" panose="00000500000000000000" pitchFamily="50" charset="-52"/>
              </a:rPr>
              <a:t>Детекторы аномального поведения </a:t>
            </a:r>
            <a:endParaRPr lang="en-US" sz="1800" dirty="0" smtClean="0">
              <a:latin typeface="GT Walsheim v2 Manual" panose="000005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3024" y="2008648"/>
            <a:ext cx="53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01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9818" y="3044643"/>
            <a:ext cx="593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02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9818" y="4080638"/>
            <a:ext cx="588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03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38295" y="200864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04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341501" y="3044643"/>
            <a:ext cx="590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05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6093" y="2108095"/>
            <a:ext cx="98309" cy="9806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187" y="404228"/>
            <a:ext cx="1621183" cy="167679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13" y="1273548"/>
            <a:ext cx="198673" cy="1986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824" y="126285"/>
            <a:ext cx="98309" cy="9806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529" y="99971"/>
            <a:ext cx="167509" cy="16727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197" y="1297338"/>
            <a:ext cx="186034" cy="18626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474" y="2141416"/>
            <a:ext cx="98309" cy="98064"/>
          </a:xfrm>
          <a:prstGeom prst="rect">
            <a:avLst/>
          </a:prstGeom>
        </p:spPr>
      </p:pic>
      <p:sp>
        <p:nvSpPr>
          <p:cNvPr id="20" name="Нижний колонтитул 4"/>
          <p:cNvSpPr txBox="1">
            <a:spLocks/>
          </p:cNvSpPr>
          <p:nvPr/>
        </p:nvSpPr>
        <p:spPr>
          <a:xfrm>
            <a:off x="533400" y="4785338"/>
            <a:ext cx="2490788" cy="1787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Классическое обучение с учителем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8643" y="1131815"/>
            <a:ext cx="388100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ru-RU" sz="20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Обучение 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с подкреплением (</a:t>
            </a:r>
            <a:r>
              <a:rPr lang="ru-RU" sz="2000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reinforcement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2000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learning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) </a:t>
            </a:r>
            <a:r>
              <a:rPr lang="ru-RU" sz="2000" b="1" dirty="0">
                <a:latin typeface="GT Walsheim v2 Manual" panose="00000500000000000000" pitchFamily="50" charset="-52"/>
              </a:rPr>
              <a:t>— </a:t>
            </a:r>
            <a:r>
              <a:rPr lang="ru-RU" sz="2000" dirty="0">
                <a:latin typeface="GT Walsheim v2 Manual" panose="00000500000000000000" pitchFamily="50" charset="-52"/>
              </a:rPr>
              <a:t>один из способов машинного обучения, в ходе которого испытуемая система (</a:t>
            </a:r>
            <a:r>
              <a:rPr lang="ru-RU" sz="20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агент</a:t>
            </a:r>
            <a:r>
              <a:rPr lang="ru-RU" sz="2000" dirty="0">
                <a:latin typeface="GT Walsheim v2 Manual" panose="00000500000000000000" pitchFamily="50" charset="-52"/>
              </a:rPr>
              <a:t>) обучается, взаимодействуя с некоторой средой.</a:t>
            </a:r>
          </a:p>
          <a:p>
            <a:endParaRPr lang="ru-RU" sz="2000" b="1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endParaRPr lang="ru-RU" sz="2000" b="1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5400" y="261610"/>
            <a:ext cx="4464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>
                <a:solidFill>
                  <a:srgbClr val="00B956"/>
                </a:solidFill>
                <a:latin typeface="GT Walsheim Pro Bold" panose="00000800000000000000" pitchFamily="50" charset="-52"/>
              </a:rPr>
              <a:t>Обучение </a:t>
            </a:r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с подкреплением</a:t>
            </a:r>
            <a:endParaRPr lang="ru-RU" sz="24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r="3857"/>
          <a:stretch/>
        </p:blipFill>
        <p:spPr>
          <a:xfrm>
            <a:off x="4670391" y="1131815"/>
            <a:ext cx="4390483" cy="28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-830" r="12023" b="830"/>
          <a:stretch/>
        </p:blipFill>
        <p:spPr>
          <a:xfrm>
            <a:off x="6409736" y="-631041"/>
            <a:ext cx="3340800" cy="3340800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808" y="1756718"/>
            <a:ext cx="5711928" cy="207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8000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Основные</a:t>
            </a:r>
          </a:p>
          <a:p>
            <a:pPr>
              <a:lnSpc>
                <a:spcPct val="80000"/>
              </a:lnSpc>
            </a:pPr>
            <a:r>
              <a:rPr lang="ru-RU" sz="8000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понятия </a:t>
            </a:r>
          </a:p>
        </p:txBody>
      </p:sp>
      <p:sp>
        <p:nvSpPr>
          <p:cNvPr id="12" name="Овал 11"/>
          <p:cNvSpPr/>
          <p:nvPr/>
        </p:nvSpPr>
        <p:spPr>
          <a:xfrm>
            <a:off x="6545415" y="-556704"/>
            <a:ext cx="3069442" cy="3069442"/>
          </a:xfrm>
          <a:prstGeom prst="ellipse">
            <a:avLst/>
          </a:prstGeom>
          <a:noFill/>
          <a:ln w="76200">
            <a:gradFill>
              <a:gsLst>
                <a:gs pos="100000">
                  <a:srgbClr val="00B956"/>
                </a:gs>
                <a:gs pos="100000">
                  <a:srgbClr val="00D583"/>
                </a:gs>
                <a:gs pos="100000">
                  <a:srgbClr val="00DD93"/>
                </a:gs>
                <a:gs pos="100000">
                  <a:srgbClr val="00DF9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7319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3420" y="322456"/>
            <a:ext cx="3869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Машинное обучение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5" name="Picture 2" descr="https://i.vas3k.ru/7r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104443"/>
            <a:ext cx="6759892" cy="35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8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28650" y="1097758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Предиктивная модель </a:t>
            </a:r>
            <a:r>
              <a:rPr lang="ru-RU" dirty="0">
                <a:latin typeface="GT Walsheim v2 Manual" panose="00000500000000000000" pitchFamily="50" charset="-52"/>
              </a:rPr>
              <a:t>– это параметрическое семейство функций (семейство гипотез):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550" y="1545809"/>
            <a:ext cx="2747356" cy="63727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8650" y="2124483"/>
            <a:ext cx="4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GT Walsheim v2 Manual" panose="00000500000000000000" pitchFamily="50" charset="-52"/>
              </a:rPr>
              <a:t>где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255" y="2521042"/>
            <a:ext cx="2535666" cy="72629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28650" y="3324112"/>
            <a:ext cx="78867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 smtClean="0">
                <a:latin typeface="GT Walsheim v2 Manual" panose="00000500000000000000" pitchFamily="50" charset="-52"/>
              </a:rPr>
              <a:t>Из </a:t>
            </a:r>
            <a:r>
              <a:rPr lang="ru-RU" sz="1500" dirty="0">
                <a:latin typeface="GT Walsheim v2 Manual" panose="00000500000000000000" pitchFamily="50" charset="-52"/>
              </a:rPr>
              <a:t>большого семейства гипотез мы должны выбрать </a:t>
            </a:r>
            <a:r>
              <a:rPr lang="ru-RU" sz="1500" dirty="0" smtClean="0">
                <a:latin typeface="GT Walsheim v2 Manual" panose="00000500000000000000" pitchFamily="50" charset="-52"/>
              </a:rPr>
              <a:t>одну, </a:t>
            </a:r>
            <a:r>
              <a:rPr lang="ru-RU" sz="1500" dirty="0">
                <a:latin typeface="GT Walsheim v2 Manual" panose="00000500000000000000" pitchFamily="50" charset="-52"/>
              </a:rPr>
              <a:t>которая с точки зрения меры </a:t>
            </a:r>
            <a:r>
              <a:rPr lang="en-US" sz="1500" i="1" dirty="0">
                <a:latin typeface="GT Walsheim v2 Manual" panose="00000500000000000000" pitchFamily="50" charset="-52"/>
              </a:rPr>
              <a:t>L</a:t>
            </a:r>
            <a:r>
              <a:rPr lang="ru-RU" sz="1500" dirty="0">
                <a:latin typeface="GT Walsheim v2 Manual" panose="00000500000000000000" pitchFamily="50" charset="-52"/>
              </a:rPr>
              <a:t> является лучшей. </a:t>
            </a:r>
            <a:endParaRPr lang="ru-RU" sz="1500" dirty="0" smtClean="0">
              <a:latin typeface="GT Walsheim v2 Manual" panose="00000500000000000000" pitchFamily="50" charset="-52"/>
            </a:endParaRPr>
          </a:p>
          <a:p>
            <a:r>
              <a:rPr lang="ru-RU" sz="1500" dirty="0" smtClean="0">
                <a:latin typeface="GT Walsheim v2 Manual" panose="00000500000000000000" pitchFamily="50" charset="-52"/>
              </a:rPr>
              <a:t>Процесс </a:t>
            </a:r>
            <a:r>
              <a:rPr lang="ru-RU" sz="1500" dirty="0">
                <a:latin typeface="GT Walsheim v2 Manual" panose="00000500000000000000" pitchFamily="50" charset="-52"/>
              </a:rPr>
              <a:t>такого выбора назовем 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алгоритмом обучения</a:t>
            </a:r>
            <a:r>
              <a:rPr lang="ru-RU" sz="1500" dirty="0">
                <a:latin typeface="GT Walsheim v2 Manual" panose="00000500000000000000" pitchFamily="50" charset="-52"/>
              </a:rPr>
              <a:t>: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921" y="4150629"/>
            <a:ext cx="2166249" cy="4619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28650" y="283926"/>
            <a:ext cx="1548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Модель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85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628650" y="986647"/>
                <a:ext cx="7886700" cy="1831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 smtClean="0">
                    <a:solidFill>
                      <a:srgbClr val="731982"/>
                    </a:solidFill>
                    <a:latin typeface="GT Walsheim v2 Manual" panose="00000500000000000000" pitchFamily="50" charset="-52"/>
                  </a:rPr>
                  <a:t>Алгоритм </a:t>
                </a:r>
                <a:r>
                  <a:rPr lang="ru-RU" sz="1600" dirty="0">
                    <a:solidFill>
                      <a:srgbClr val="731982"/>
                    </a:solidFill>
                    <a:latin typeface="GT Walsheim v2 Manual" panose="00000500000000000000" pitchFamily="50" charset="-52"/>
                  </a:rPr>
                  <a:t>обучения </a:t>
                </a:r>
                <a:r>
                  <a:rPr lang="ru-RU" sz="1600" dirty="0" smtClean="0">
                    <a:latin typeface="GT Walsheim v2 Manual" panose="00000500000000000000" pitchFamily="50" charset="-52"/>
                  </a:rPr>
                  <a:t>– </a:t>
                </a:r>
                <a:r>
                  <a:rPr lang="ru-RU" sz="1600" dirty="0">
                    <a:latin typeface="GT Walsheim v2 Manual" panose="00000500000000000000" pitchFamily="50" charset="-52"/>
                  </a:rPr>
                  <a:t>это отображение из набора данных в пространство гипотез. </a:t>
                </a:r>
                <a:endParaRPr lang="ru-RU" sz="1600" dirty="0" smtClean="0">
                  <a:latin typeface="GT Walsheim v2 Manual" panose="00000500000000000000" pitchFamily="50" charset="-52"/>
                </a:endParaRPr>
              </a:p>
              <a:p>
                <a:r>
                  <a:rPr lang="ru-RU" sz="1600" dirty="0" smtClean="0">
                    <a:latin typeface="GT Walsheim v2 Manual" panose="00000500000000000000" pitchFamily="50" charset="-52"/>
                  </a:rPr>
                  <a:t>Процесс </a:t>
                </a:r>
                <a:r>
                  <a:rPr lang="ru-RU" sz="1600" dirty="0">
                    <a:latin typeface="GT Walsheim v2 Manual" panose="00000500000000000000" pitchFamily="50" charset="-52"/>
                  </a:rPr>
                  <a:t>обучения с учителем состоит из двух шагов</a:t>
                </a:r>
                <a:r>
                  <a:rPr lang="ru-RU" sz="1600" dirty="0" smtClean="0">
                    <a:latin typeface="GT Walsheim v2 Manual" panose="00000500000000000000" pitchFamily="50" charset="-52"/>
                  </a:rPr>
                  <a:t>:</a:t>
                </a:r>
              </a:p>
              <a:p>
                <a:endParaRPr lang="ru-RU" sz="1100" dirty="0">
                  <a:latin typeface="GT Walsheim v2 Manual" panose="00000500000000000000" pitchFamily="50" charset="-52"/>
                </a:endParaRPr>
              </a:p>
              <a:p>
                <a:r>
                  <a:rPr lang="ru-RU" sz="1600" dirty="0" smtClean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	1. Обучение</a:t>
                </a:r>
                <a:r>
                  <a:rPr lang="ru-RU" dirty="0" smtClean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 smtClean="0">
                  <a:solidFill>
                    <a:srgbClr val="731982"/>
                  </a:solidFill>
                  <a:latin typeface="GT Walsheim v2 Manual" panose="00000500000000000000" pitchFamily="50" charset="-52"/>
                </a:endParaRPr>
              </a:p>
              <a:p>
                <a:endParaRPr lang="ru-RU" sz="1100" dirty="0" smtClean="0">
                  <a:solidFill>
                    <a:srgbClr val="00B956"/>
                  </a:solidFill>
                  <a:latin typeface="GT Walsheim v2 Manual" panose="00000500000000000000" pitchFamily="50" charset="-52"/>
                </a:endParaRPr>
              </a:p>
              <a:p>
                <a:r>
                  <a:rPr lang="ru-RU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	</a:t>
                </a:r>
                <a:r>
                  <a:rPr lang="ru-RU" sz="1600" dirty="0" smtClean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2. Применение </a:t>
                </a:r>
                <a:r>
                  <a:rPr lang="en-US" dirty="0" smtClean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3198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319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73198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solidFill>
                    <a:srgbClr val="731982"/>
                  </a:solidFill>
                  <a:latin typeface="GT Walsheim v2 Manual" panose="00000500000000000000" pitchFamily="50" charset="-52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986647"/>
                <a:ext cx="7886700" cy="1831271"/>
              </a:xfrm>
              <a:prstGeom prst="rect">
                <a:avLst/>
              </a:prstGeom>
              <a:blipFill rotWithShape="0">
                <a:blip r:embed="rId3"/>
                <a:stretch>
                  <a:fillRect l="-386" t="-1000" b="-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628650" y="2991068"/>
            <a:ext cx="7937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GT Walsheim v2 Manual" panose="00000500000000000000" pitchFamily="50" charset="-52"/>
              </a:rPr>
              <a:t>Часто для обучения модели пользуются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принципом минимизации эмпирического риска</a:t>
            </a:r>
            <a:r>
              <a:rPr lang="ru-RU" sz="1600" dirty="0">
                <a:latin typeface="GT Walsheim v2 Manual" panose="00000500000000000000" pitchFamily="50" charset="-52"/>
              </a:rPr>
              <a:t>. </a:t>
            </a:r>
            <a:endParaRPr lang="ru-RU" sz="1600" dirty="0" smtClean="0">
              <a:latin typeface="GT Walsheim v2 Manual" panose="00000500000000000000" pitchFamily="50" charset="-52"/>
            </a:endParaRPr>
          </a:p>
          <a:p>
            <a:r>
              <a:rPr lang="ru-RU" sz="16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Риском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гипотезы</a:t>
            </a:r>
            <a:r>
              <a:rPr lang="en-US" sz="1600" dirty="0">
                <a:latin typeface="GT Walsheim v2 Manual" panose="00000500000000000000" pitchFamily="50" charset="-52"/>
              </a:rPr>
              <a:t> </a:t>
            </a:r>
            <a:r>
              <a:rPr lang="en-US" sz="1600" i="1" dirty="0">
                <a:latin typeface="GT Walsheim v2 Manual" panose="00000500000000000000" pitchFamily="50" charset="-52"/>
              </a:rPr>
              <a:t>h</a:t>
            </a:r>
            <a:r>
              <a:rPr lang="ru-RU" sz="1600" dirty="0">
                <a:latin typeface="GT Walsheim v2 Manual" panose="00000500000000000000" pitchFamily="50" charset="-52"/>
              </a:rPr>
              <a:t> называют ожидаемое значение функции стоимости </a:t>
            </a:r>
            <a:r>
              <a:rPr lang="en-US" sz="1600" i="1" dirty="0">
                <a:latin typeface="GT Walsheim v2 Manual" panose="00000500000000000000" pitchFamily="50" charset="-52"/>
              </a:rPr>
              <a:t>L</a:t>
            </a:r>
            <a:r>
              <a:rPr lang="ru-RU" sz="1600" i="1" dirty="0">
                <a:latin typeface="GT Walsheim v2 Manual" panose="00000500000000000000" pitchFamily="50" charset="-52"/>
              </a:rPr>
              <a:t>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28650" y="3932441"/>
            <a:ext cx="7886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GT Walsheim v2 Manual" panose="00000500000000000000" pitchFamily="50" charset="-52"/>
              </a:rPr>
              <a:t>Модель обладает 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обобщающей способностью</a:t>
            </a:r>
            <a:r>
              <a:rPr lang="ru-RU" sz="1600" dirty="0">
                <a:latin typeface="GT Walsheim v2 Manual" panose="00000500000000000000" pitchFamily="50" charset="-52"/>
              </a:rPr>
              <a:t>, тогда, когда ошибка на новом (тестовом) наборе данных (взятом из того же распределения </a:t>
            </a:r>
            <a:r>
              <a:rPr lang="en-US" sz="1600" i="1" dirty="0">
                <a:latin typeface="GT Walsheim v2 Manual" panose="00000500000000000000" pitchFamily="50" charset="-52"/>
              </a:rPr>
              <a:t>P(</a:t>
            </a:r>
            <a:r>
              <a:rPr lang="en-US" sz="1600" i="1" dirty="0" err="1">
                <a:latin typeface="GT Walsheim v2 Manual" panose="00000500000000000000" pitchFamily="50" charset="-52"/>
              </a:rPr>
              <a:t>x,y</a:t>
            </a:r>
            <a:r>
              <a:rPr lang="en-US" sz="1600" i="1" dirty="0" smtClean="0">
                <a:latin typeface="GT Walsheim v2 Manual" panose="00000500000000000000" pitchFamily="50" charset="-52"/>
              </a:rPr>
              <a:t>)</a:t>
            </a:r>
            <a:r>
              <a:rPr lang="ru-RU" sz="1600" dirty="0" smtClean="0">
                <a:latin typeface="GT Walsheim v2 Manual" panose="00000500000000000000" pitchFamily="50" charset="-52"/>
              </a:rPr>
              <a:t> </a:t>
            </a:r>
            <a:r>
              <a:rPr lang="ru-RU" sz="1600" dirty="0">
                <a:latin typeface="GT Walsheim v2 Manual" panose="00000500000000000000" pitchFamily="50" charset="-52"/>
              </a:rPr>
              <a:t>мала, или же предсказуема.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28650" y="290277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Алгоритм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6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erson touching and pointing MacBook 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2233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794"/>
            <a:ext cx="9144000" cy="60994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Овал 6"/>
          <p:cNvSpPr/>
          <p:nvPr/>
        </p:nvSpPr>
        <p:spPr>
          <a:xfrm>
            <a:off x="-1714500" y="-2613265"/>
            <a:ext cx="10371617" cy="10371617"/>
          </a:xfrm>
          <a:prstGeom prst="ellipse">
            <a:avLst/>
          </a:prstGeom>
          <a:noFill/>
          <a:ln w="76200">
            <a:gradFill>
              <a:gsLst>
                <a:gs pos="0">
                  <a:srgbClr val="00B956"/>
                </a:gs>
                <a:gs pos="37000">
                  <a:srgbClr val="00D583"/>
                </a:gs>
                <a:gs pos="81000">
                  <a:srgbClr val="00DD93"/>
                </a:gs>
                <a:gs pos="100000">
                  <a:srgbClr val="00DF9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Овал 7"/>
          <p:cNvSpPr/>
          <p:nvPr/>
        </p:nvSpPr>
        <p:spPr>
          <a:xfrm>
            <a:off x="709045" y="2366140"/>
            <a:ext cx="1380995" cy="1380995"/>
          </a:xfrm>
          <a:prstGeom prst="ellipse">
            <a:avLst/>
          </a:prstGeom>
          <a:gradFill flip="none" rotWithShape="1">
            <a:gsLst>
              <a:gs pos="100000">
                <a:srgbClr val="00B956"/>
              </a:gs>
              <a:gs pos="100000">
                <a:srgbClr val="00D37F"/>
              </a:gs>
              <a:gs pos="100000">
                <a:srgbClr val="00E09A"/>
              </a:gs>
              <a:gs pos="100000">
                <a:srgbClr val="00DF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14548" y="2573338"/>
            <a:ext cx="7010880" cy="11875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4500" dirty="0" smtClean="0">
                <a:latin typeface="GT Walsheim Pro Black" charset="0"/>
                <a:ea typeface="GT Walsheim Pro Black" charset="0"/>
                <a:cs typeface="GT Walsheim Pro Black" charset="0"/>
              </a:rPr>
              <a:t>Как мерить качество моделей?</a:t>
            </a:r>
            <a:endParaRPr lang="ru-RU" sz="4500" dirty="0">
              <a:latin typeface="GT Walsheim Pro Black" charset="0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2930" y="2358470"/>
            <a:ext cx="7886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Обучающая выборка</a:t>
            </a: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>
                <a:latin typeface="GT Walsheim v2 Manual" panose="00000500000000000000" pitchFamily="50" charset="-52"/>
              </a:rPr>
              <a:t>(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training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sample</a:t>
            </a:r>
            <a:r>
              <a:rPr lang="ru-RU" sz="1600" dirty="0">
                <a:latin typeface="GT Walsheim v2 Manual" panose="00000500000000000000" pitchFamily="50" charset="-52"/>
              </a:rPr>
              <a:t>) — выборка, по которой производится настройка (оптимизация параметров) модели.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Тестовая выборка</a:t>
            </a: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>
                <a:latin typeface="GT Walsheim v2 Manual" panose="00000500000000000000" pitchFamily="50" charset="-52"/>
              </a:rPr>
              <a:t>(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test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sample</a:t>
            </a:r>
            <a:r>
              <a:rPr lang="ru-RU" sz="1600" dirty="0">
                <a:latin typeface="GT Walsheim v2 Manual" panose="00000500000000000000" pitchFamily="50" charset="-52"/>
              </a:rPr>
              <a:t>) — выборка, по которой оценивается качество построенной модели.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Проверочная </a:t>
            </a:r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выборка</a:t>
            </a: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>
                <a:latin typeface="GT Walsheim v2 Manual" panose="00000500000000000000" pitchFamily="50" charset="-52"/>
              </a:rPr>
              <a:t>(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validation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solidFill>
                  <a:srgbClr val="00BA4D"/>
                </a:solidFill>
                <a:latin typeface="GT Walsheim v2 Manual" panose="00000500000000000000" pitchFamily="50" charset="-52"/>
              </a:rPr>
              <a:t>sample</a:t>
            </a:r>
            <a:r>
              <a:rPr lang="ru-RU" sz="1600" dirty="0">
                <a:latin typeface="GT Walsheim v2 Manual" panose="00000500000000000000" pitchFamily="50" charset="-52"/>
              </a:rPr>
              <a:t>) — выборка, по которой осуществляется выбор лучшей модели из множества моделей, построенных по обучающей выборке.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2930" y="270694"/>
            <a:ext cx="597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Обучающая и тестовая выборка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0628" t="32595" r="31593" b="49888"/>
          <a:stretch/>
        </p:blipFill>
        <p:spPr>
          <a:xfrm>
            <a:off x="1837837" y="905022"/>
            <a:ext cx="4902293" cy="12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69679" y="1075205"/>
            <a:ext cx="7586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Разбиение временных рядов следует проводить по времени события</a:t>
            </a:r>
            <a:endParaRPr lang="ru-RU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679" y="248327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Обучающая и тестовая выборка</a:t>
            </a:r>
            <a:endParaRPr lang="ru-RU" sz="24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9083" t="50676" r="35334" b="19708"/>
          <a:stretch/>
        </p:blipFill>
        <p:spPr>
          <a:xfrm>
            <a:off x="1287780" y="1809750"/>
            <a:ext cx="6442710" cy="29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8650" y="2727350"/>
            <a:ext cx="7886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Переобучение</a:t>
            </a: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, </a:t>
            </a:r>
            <a:r>
              <a:rPr lang="ru-RU" sz="1400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переподгонка</a:t>
            </a: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dirty="0">
                <a:latin typeface="GT Walsheim v2 Manual" panose="00000500000000000000" pitchFamily="50" charset="-52"/>
              </a:rPr>
              <a:t>(</a:t>
            </a:r>
            <a:r>
              <a:rPr lang="ru-RU" sz="14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overtraining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, </a:t>
            </a:r>
            <a:r>
              <a:rPr lang="ru-RU" sz="14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overfitting</a:t>
            </a:r>
            <a:r>
              <a:rPr lang="ru-RU" sz="1400" dirty="0">
                <a:latin typeface="GT Walsheim v2 Manual" panose="00000500000000000000" pitchFamily="50" charset="-52"/>
              </a:rPr>
              <a:t>) </a:t>
            </a:r>
            <a:r>
              <a:rPr lang="ru-RU" sz="1400" dirty="0" smtClean="0">
                <a:latin typeface="GT Walsheim v2 Manual" panose="00000500000000000000" pitchFamily="50" charset="-52"/>
              </a:rPr>
              <a:t>– </a:t>
            </a:r>
            <a:r>
              <a:rPr lang="ru-RU" sz="1400" dirty="0">
                <a:latin typeface="GT Walsheim v2 Manual" panose="00000500000000000000" pitchFamily="50" charset="-52"/>
              </a:rPr>
              <a:t>нежелательное явление, возникающее при решении задач обучения по прецедентам, когда </a:t>
            </a:r>
            <a:r>
              <a:rPr lang="ru-RU" sz="1400" dirty="0" smtClean="0">
                <a:latin typeface="GT Walsheim v2 Manual" panose="00000500000000000000" pitchFamily="50" charset="-52"/>
              </a:rPr>
              <a:t>ошибка </a:t>
            </a:r>
            <a:r>
              <a:rPr lang="ru-RU" sz="1400" dirty="0">
                <a:latin typeface="GT Walsheim v2 Manual" panose="00000500000000000000" pitchFamily="50" charset="-52"/>
              </a:rPr>
              <a:t>обученного алгоритма на объектах тестовой выборки </a:t>
            </a:r>
            <a:r>
              <a:rPr lang="ru-RU" sz="1400" dirty="0" smtClean="0">
                <a:latin typeface="GT Walsheim v2 Manual" panose="00000500000000000000" pitchFamily="50" charset="-52"/>
              </a:rPr>
              <a:t>существенно </a:t>
            </a:r>
            <a:r>
              <a:rPr lang="ru-RU" sz="1400" dirty="0">
                <a:latin typeface="GT Walsheim v2 Manual" panose="00000500000000000000" pitchFamily="50" charset="-52"/>
              </a:rPr>
              <a:t>выше, чем средняя ошибка на обучающей выборке. </a:t>
            </a:r>
            <a:endParaRPr lang="ru-RU" sz="1400" dirty="0" smtClean="0">
              <a:latin typeface="GT Walsheim v2 Manual" panose="00000500000000000000" pitchFamily="50" charset="-52"/>
            </a:endParaRPr>
          </a:p>
          <a:p>
            <a:pPr algn="just"/>
            <a:r>
              <a:rPr lang="ru-RU" sz="14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Переобучение </a:t>
            </a:r>
            <a:r>
              <a:rPr lang="ru-RU" sz="14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возникает при использовании избыточно сложных моделей. </a:t>
            </a:r>
          </a:p>
          <a:p>
            <a:pPr algn="just"/>
            <a:endParaRPr lang="ru-RU" sz="1400" dirty="0">
              <a:latin typeface="GT Walsheim v2 Manual" panose="00000500000000000000" pitchFamily="50" charset="-52"/>
            </a:endParaRPr>
          </a:p>
          <a:p>
            <a:pPr algn="just"/>
            <a:r>
              <a:rPr lang="ru-RU" sz="1400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Недообучение</a:t>
            </a: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dirty="0">
                <a:latin typeface="GT Walsheim v2 Manual" panose="00000500000000000000" pitchFamily="50" charset="-52"/>
              </a:rPr>
              <a:t>– нежелательное явление, </a:t>
            </a:r>
            <a:r>
              <a:rPr lang="ru-RU" sz="1400" dirty="0" smtClean="0">
                <a:latin typeface="GT Walsheim v2 Manual" panose="00000500000000000000" pitchFamily="50" charset="-52"/>
              </a:rPr>
              <a:t>возникающее, </a:t>
            </a:r>
            <a:r>
              <a:rPr lang="ru-RU" sz="1400" dirty="0">
                <a:latin typeface="GT Walsheim v2 Manual" panose="00000500000000000000" pitchFamily="50" charset="-52"/>
              </a:rPr>
              <a:t>когда алгоритм обучения не обеспечивает достаточно малой величины средней ошибки на обучающей выборке.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28650" y="106869"/>
            <a:ext cx="5025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Обобщающая способность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1508" t="30330" r="30714" b="35824"/>
          <a:stretch/>
        </p:blipFill>
        <p:spPr>
          <a:xfrm>
            <a:off x="1565909" y="711699"/>
            <a:ext cx="5837961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05037" y="997030"/>
            <a:ext cx="7886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Ориентация на практику </a:t>
            </a:r>
            <a:r>
              <a:rPr lang="ru-RU" sz="1600" dirty="0" smtClean="0">
                <a:latin typeface="GT Walsheim v2 Manual" panose="00000500000000000000" pitchFamily="50" charset="-52"/>
              </a:rPr>
              <a:t>— максимум навыков, которые пригодятся при решении реальных задач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Много самостоятельной работы</a:t>
            </a:r>
            <a:r>
              <a:rPr lang="ru-RU" sz="16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 smtClean="0">
                <a:latin typeface="GT Walsheim v2 Manual" panose="00000500000000000000" pitchFamily="50" charset="-52"/>
              </a:rPr>
              <a:t>— некоторые задания для самостоятельной работы подразумевают до 10 ч. </a:t>
            </a:r>
            <a:r>
              <a:rPr lang="ru-RU" sz="1600" dirty="0">
                <a:latin typeface="GT Walsheim v2 Manual" panose="00000500000000000000" pitchFamily="50" charset="-52"/>
              </a:rPr>
              <a:t>р</a:t>
            </a:r>
            <a:r>
              <a:rPr lang="ru-RU" sz="1600" dirty="0" smtClean="0">
                <a:latin typeface="GT Walsheim v2 Manual" panose="00000500000000000000" pitchFamily="50" charset="-52"/>
              </a:rPr>
              <a:t>аботы</a:t>
            </a:r>
          </a:p>
          <a:p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Четкие сроки  </a:t>
            </a:r>
            <a:r>
              <a:rPr lang="ru-RU" sz="1600" dirty="0" smtClean="0">
                <a:latin typeface="GT Walsheim v2 Manual" panose="00000500000000000000" pitchFamily="50" charset="-52"/>
              </a:rPr>
              <a:t>— по домашним заданиям, за списывания</a:t>
            </a:r>
            <a:r>
              <a:rPr lang="en-US" sz="1600" dirty="0" smtClean="0">
                <a:latin typeface="GT Walsheim v2 Manual" panose="00000500000000000000" pitchFamily="50" charset="-52"/>
              </a:rPr>
              <a:t>/</a:t>
            </a:r>
            <a:r>
              <a:rPr lang="ru-RU" sz="1600" dirty="0" smtClean="0">
                <a:latin typeface="GT Walsheim v2 Manual" panose="00000500000000000000" pitchFamily="50" charset="-52"/>
              </a:rPr>
              <a:t>невыполнения заданий мы </a:t>
            </a:r>
            <a:r>
              <a:rPr lang="ru-RU" sz="1600" dirty="0" smtClean="0">
                <a:latin typeface="GT Walsheim v2 Manual" panose="00000500000000000000" pitchFamily="50" charset="-52"/>
              </a:rPr>
              <a:t>отчисляем с курса</a:t>
            </a:r>
            <a:endParaRPr lang="ru-RU" sz="1600" dirty="0" smtClean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Доступность материалов </a:t>
            </a:r>
            <a:r>
              <a:rPr lang="ru-RU" sz="1600" dirty="0" smtClean="0">
                <a:latin typeface="GT Walsheim v2 Manual" panose="00000500000000000000" pitchFamily="50" charset="-52"/>
              </a:rPr>
              <a:t>— все материалы курса – видео занятий, код и данные будут доступны на </a:t>
            </a:r>
            <a:r>
              <a:rPr lang="en-US" sz="1600" dirty="0" smtClean="0">
                <a:latin typeface="GT Walsheim v2 Manual" panose="00000500000000000000" pitchFamily="50" charset="-52"/>
              </a:rPr>
              <a:t>GitHub’</a:t>
            </a:r>
            <a:r>
              <a:rPr lang="ru-RU" sz="1600" dirty="0" smtClean="0">
                <a:latin typeface="GT Walsheim v2 Manual" panose="00000500000000000000" pitchFamily="50" charset="-52"/>
              </a:rPr>
              <a:t>е и </a:t>
            </a:r>
            <a:r>
              <a:rPr lang="en-US" sz="1600" dirty="0" smtClean="0">
                <a:latin typeface="GT Walsheim v2 Manual" panose="00000500000000000000" pitchFamily="50" charset="-52"/>
              </a:rPr>
              <a:t>YouTube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7486" y="171738"/>
            <a:ext cx="2802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Наш курс - это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596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993992">
            <a:off x="1121367" y="1291288"/>
            <a:ext cx="5369338" cy="173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9375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sz="6600" dirty="0"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Типы признаков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83100" y="3494817"/>
            <a:ext cx="2862027" cy="4514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Прямоугольник 6"/>
          <p:cNvSpPr/>
          <p:nvPr/>
        </p:nvSpPr>
        <p:spPr>
          <a:xfrm>
            <a:off x="3283100" y="3393534"/>
            <a:ext cx="2834581" cy="474044"/>
          </a:xfrm>
          <a:prstGeom prst="rect">
            <a:avLst/>
          </a:prstGeom>
          <a:solidFill>
            <a:srgbClr val="731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TextBox 7"/>
          <p:cNvSpPr txBox="1"/>
          <p:nvPr/>
        </p:nvSpPr>
        <p:spPr>
          <a:xfrm>
            <a:off x="3283100" y="3430501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600">
                <a:solidFill>
                  <a:srgbClr val="731982"/>
                </a:solidFill>
                <a:latin typeface="Gilroy Light" panose="00000400000000000000" pitchFamily="50" charset="-52"/>
                <a:ea typeface="Bebas Neue" charset="0"/>
                <a:cs typeface="Bebas Neue" charset="0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и</a:t>
            </a:r>
            <a:r>
              <a:rPr lang="ru-RU" sz="2000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 их обработка</a:t>
            </a:r>
            <a:endParaRPr lang="ru-RU" sz="2000" dirty="0">
              <a:solidFill>
                <a:schemeClr val="bg1"/>
              </a:solidFill>
              <a:latin typeface="GT Walsheim Pro Bold" panose="00000800000000000000" pitchFamily="50" charset="-52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8844" y="1129594"/>
            <a:ext cx="624459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1) </a:t>
            </a:r>
            <a:r>
              <a:rPr lang="ru-RU" sz="16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Бинарные </a:t>
            </a:r>
            <a:r>
              <a:rPr lang="ru-RU" sz="1600" dirty="0">
                <a:latin typeface="GT Walsheim v2 Manual" panose="00000500000000000000" pitchFamily="50" charset="-52"/>
              </a:rPr>
              <a:t>(флаг подключения услуги) 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Binary	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{</a:t>
            </a:r>
            <a:r>
              <a:rPr lang="en-US" sz="16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𝑡𝑟𝑢𝑒</a:t>
            </a:r>
            <a:r>
              <a:rPr lang="en-US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,𝑓𝑎𝑙𝑠𝑒}	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2) 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Номинальные </a:t>
            </a:r>
            <a:r>
              <a:rPr lang="ru-RU" sz="1600" dirty="0">
                <a:latin typeface="GT Walsheim v2 Manual" panose="00000500000000000000" pitchFamily="50" charset="-52"/>
              </a:rPr>
              <a:t>(тарифный план) 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ru-RU" sz="1600" dirty="0" err="1">
                <a:solidFill>
                  <a:srgbClr val="000000"/>
                </a:solidFill>
                <a:latin typeface="GT Walsheim v2 Manual" panose="00000500000000000000" pitchFamily="50" charset="-52"/>
              </a:rPr>
              <a:t>Categorical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ru-RU" sz="16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множество значений конечно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3) 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Количественные </a:t>
            </a:r>
            <a:r>
              <a:rPr lang="ru-RU" sz="1600" dirty="0">
                <a:latin typeface="GT Walsheim v2 Manual" panose="00000500000000000000" pitchFamily="50" charset="-52"/>
              </a:rPr>
              <a:t>(количество мегабайт в месяц) 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ru-RU" sz="1600" dirty="0" err="1">
                <a:solidFill>
                  <a:srgbClr val="000000"/>
                </a:solidFill>
                <a:latin typeface="GT Walsheim v2 Manual" panose="00000500000000000000" pitchFamily="50" charset="-52"/>
              </a:rPr>
              <a:t>Numerical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ru-RU" sz="16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ℝ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4) 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Порядковые </a:t>
            </a:r>
            <a:r>
              <a:rPr lang="ru-RU" sz="1600" dirty="0" smtClean="0">
                <a:latin typeface="GT Walsheim v2 Manual" panose="00000500000000000000" pitchFamily="50" charset="-52"/>
              </a:rPr>
              <a:t>(месяцы, этажи)</a:t>
            </a:r>
            <a:endParaRPr lang="ru-RU" sz="16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</a:t>
            </a:r>
            <a:r>
              <a:rPr lang="ru-RU" sz="1600" dirty="0" err="1">
                <a:solidFill>
                  <a:srgbClr val="000000"/>
                </a:solidFill>
                <a:latin typeface="GT Walsheim v2 Manual" panose="00000500000000000000" pitchFamily="50" charset="-52"/>
              </a:rPr>
              <a:t>Ordinal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		</a:t>
            </a:r>
            <a:r>
              <a:rPr lang="ru-RU" sz="16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множество значений конечно </a:t>
            </a:r>
            <a:r>
              <a:rPr lang="ru-RU" sz="16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и упорядочено	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68844" y="21828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Типы признаков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00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30449" y="937340"/>
            <a:ext cx="78867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Задача</a:t>
            </a:r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: Необходимо спрогнозировать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расходы абонента </a:t>
            </a:r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при переходе на новый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ТП</a:t>
            </a:r>
          </a:p>
          <a:p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Признаки, характеризующие расходы клиента на связь:</a:t>
            </a:r>
            <a:endParaRPr lang="ru-RU" sz="12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74900"/>
              </p:ext>
            </p:extLst>
          </p:nvPr>
        </p:nvGraphicFramePr>
        <p:xfrm>
          <a:off x="702468" y="2447925"/>
          <a:ext cx="7569996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874">
                  <a:extLst>
                    <a:ext uri="{9D8B030D-6E8A-4147-A177-3AD203B41FA5}">
                      <a16:colId xmlns="" xmlns:a16="http://schemas.microsoft.com/office/drawing/2014/main" val="4040566290"/>
                    </a:ext>
                  </a:extLst>
                </a:gridCol>
                <a:gridCol w="1670830">
                  <a:extLst>
                    <a:ext uri="{9D8B030D-6E8A-4147-A177-3AD203B41FA5}">
                      <a16:colId xmlns="" xmlns:a16="http://schemas.microsoft.com/office/drawing/2014/main" val="4280394181"/>
                    </a:ext>
                  </a:extLst>
                </a:gridCol>
                <a:gridCol w="2309051">
                  <a:extLst>
                    <a:ext uri="{9D8B030D-6E8A-4147-A177-3AD203B41FA5}">
                      <a16:colId xmlns="" xmlns:a16="http://schemas.microsoft.com/office/drawing/2014/main" val="431616120"/>
                    </a:ext>
                  </a:extLst>
                </a:gridCol>
                <a:gridCol w="1714241">
                  <a:extLst>
                    <a:ext uri="{9D8B030D-6E8A-4147-A177-3AD203B41FA5}">
                      <a16:colId xmlns="" xmlns:a16="http://schemas.microsoft.com/office/drawing/2014/main" val="1692609038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i="0" u="none" strike="noStrike" kern="1200" baseline="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Бинарные	</a:t>
                      </a:r>
                    </a:p>
                    <a:p>
                      <a:endParaRPr lang="ru-RU" sz="1500" b="1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i="0" u="none" strike="noStrike" kern="1200" baseline="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Номинальные	</a:t>
                      </a:r>
                    </a:p>
                    <a:p>
                      <a:endParaRPr lang="ru-RU" sz="1500" b="1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i="0" u="none" strike="noStrike" kern="1200" baseline="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Количественные</a:t>
                      </a:r>
                    </a:p>
                    <a:p>
                      <a:endParaRPr lang="ru-RU" sz="1500" b="1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i="0" u="none" strike="noStrike" kern="1200" baseline="0" dirty="0" smtClean="0">
                          <a:solidFill>
                            <a:schemeClr val="lt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Порядковые</a:t>
                      </a:r>
                    </a:p>
                    <a:p>
                      <a:endParaRPr lang="ru-RU" sz="1500" b="1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705604501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Наличие интернета</a:t>
                      </a:r>
                    </a:p>
                    <a:p>
                      <a:endParaRPr lang="ru-RU" sz="1500" b="0" i="0" u="none" strike="noStrike" kern="1200" baseline="0" dirty="0" smtClean="0">
                        <a:solidFill>
                          <a:schemeClr val="dk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  <a:p>
                      <a:endParaRPr lang="ru-RU" sz="1500" b="0" i="0" u="none" strike="noStrike" kern="1200" baseline="0" dirty="0" smtClean="0">
                        <a:solidFill>
                          <a:schemeClr val="dk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  <a:p>
                      <a:endParaRPr lang="ru-RU" sz="1500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Тарифный план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Город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Тип устройства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ОС</a:t>
                      </a:r>
                    </a:p>
                    <a:p>
                      <a:endParaRPr lang="ru-RU" sz="1500" dirty="0"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Количество звонков</a:t>
                      </a:r>
                      <a:r>
                        <a:rPr 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Количество сообщений</a:t>
                      </a:r>
                      <a:endParaRPr lang="en-US" sz="1500" b="0" i="0" u="none" strike="noStrike" kern="1200" baseline="0" dirty="0" smtClean="0">
                        <a:solidFill>
                          <a:schemeClr val="dk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  <a:p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Объем траффика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LTV (</a:t>
                      </a:r>
                      <a:r>
                        <a:rPr lang="ru-RU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время жизни клиента</a:t>
                      </a:r>
                      <a:r>
                        <a:rPr 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GT Walsheim v2 Manual" panose="00000500000000000000" pitchFamily="50" charset="-52"/>
                          <a:ea typeface="+mn-ea"/>
                          <a:cs typeface="+mn-cs"/>
                        </a:rPr>
                        <a:t>)</a:t>
                      </a:r>
                      <a:endParaRPr lang="ru-RU" sz="1500" b="0" i="0" u="none" strike="noStrike" kern="1200" baseline="0" dirty="0" smtClean="0">
                        <a:solidFill>
                          <a:schemeClr val="dk1"/>
                        </a:solidFill>
                        <a:latin typeface="GT Walsheim v2 Manual" panose="00000500000000000000" pitchFamily="50" charset="-52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07543279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630449" y="258992"/>
            <a:ext cx="4261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0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0098" y="1140974"/>
            <a:ext cx="55798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Подготовка данных </a:t>
            </a:r>
            <a:endParaRPr lang="ru-RU" b="1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en-US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(</a:t>
            </a:r>
            <a:r>
              <a:rPr lang="en-US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Data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en-US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Preparation)</a:t>
            </a:r>
            <a:endParaRPr lang="ru-RU" b="1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en-US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1) Удаление шума</a:t>
            </a:r>
          </a:p>
          <a:p>
            <a:pPr marL="342900" indent="-342900">
              <a:buAutoNum type="arabicParenR"/>
            </a:pPr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2) Заполнение отсутствующих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значений</a:t>
            </a:r>
          </a:p>
          <a:p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3) Трансформация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значений</a:t>
            </a:r>
          </a:p>
          <a:p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4) </a:t>
            </a:r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Использование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знаний о предметной области</a:t>
            </a:r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0098" y="233294"/>
            <a:ext cx="6364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Работа с изначальными  данными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93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4824" y="1459201"/>
            <a:ext cx="72830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Даты </a:t>
            </a:r>
            <a:r>
              <a:rPr lang="ru-RU" sz="20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и время</a:t>
            </a:r>
          </a:p>
          <a:p>
            <a:endParaRPr lang="ru-RU" sz="20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1) Абсолютное </a:t>
            </a:r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время события (</a:t>
            </a:r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2019:05:2127:31:00)</a:t>
            </a:r>
          </a:p>
          <a:p>
            <a:pPr marL="457200" indent="-457200">
              <a:buAutoNum type="arabicParenR"/>
            </a:pPr>
            <a:endParaRPr lang="ru-RU" sz="20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2) </a:t>
            </a:r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Периодичность </a:t>
            </a:r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(месяц, неделя, день и т.д</a:t>
            </a:r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.)</a:t>
            </a:r>
          </a:p>
          <a:p>
            <a:endParaRPr lang="ru-RU" sz="20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3) Временной интервал до или после особого события (</a:t>
            </a:r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праздник, распродажа, </a:t>
            </a:r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день выдачи </a:t>
            </a:r>
            <a:r>
              <a:rPr lang="ru-RU" sz="2000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зарплаты и </a:t>
            </a:r>
            <a:r>
              <a:rPr lang="ru-RU" sz="2000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т.д.) </a:t>
            </a:r>
            <a:endParaRPr lang="ru-RU" sz="2000" dirty="0"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4824" y="356698"/>
            <a:ext cx="67970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 – дата/время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7603">
            <a:off x="6571349" y="-89037"/>
            <a:ext cx="2433060" cy="24330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3" y="2424725"/>
            <a:ext cx="164658" cy="1646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619" y="1303762"/>
            <a:ext cx="138830" cy="1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9848" y="3024142"/>
            <a:ext cx="3778758" cy="165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34744" y="1013541"/>
            <a:ext cx="71681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Категориальные признаки</a:t>
            </a:r>
          </a:p>
          <a:p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r>
              <a:rPr lang="en-US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Label Encoding</a:t>
            </a:r>
            <a:endParaRPr lang="en-US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Пример: имеется текстовое описание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признаков</a:t>
            </a:r>
          </a:p>
          <a:p>
            <a:endParaRPr lang="ru-RU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Не подходит для линейных </a:t>
            </a:r>
            <a:r>
              <a:rPr lang="ru-RU" dirty="0" smtClean="0">
                <a:solidFill>
                  <a:srgbClr val="000000"/>
                </a:solidFill>
                <a:latin typeface="GT Walsheim v2 Manual" panose="00000500000000000000" pitchFamily="50" charset="-52"/>
              </a:rPr>
              <a:t>моделей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4744" y="220270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Преобразование признаков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983" y="536832"/>
            <a:ext cx="2233725" cy="14967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712" y="406020"/>
            <a:ext cx="261992" cy="2616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400" y="2569194"/>
            <a:ext cx="198673" cy="198673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5927499" y="757266"/>
            <a:ext cx="105614" cy="1056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6104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90550" y="1054055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Категориальные признаки</a:t>
            </a:r>
          </a:p>
          <a:p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r>
              <a:rPr lang="en-US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One-Hot</a:t>
            </a:r>
            <a:r>
              <a:rPr lang="ru-RU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 </a:t>
            </a:r>
            <a:r>
              <a:rPr lang="en-US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Encoding</a:t>
            </a:r>
            <a:endParaRPr lang="en-US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0000"/>
                </a:solidFill>
                <a:latin typeface="GT Walsheim v2 Manual" panose="00000500000000000000" pitchFamily="50" charset="-52"/>
              </a:rPr>
              <a:t>Пример: имеется текстовое описание признаков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0007" y="2733115"/>
            <a:ext cx="5751812" cy="161409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0550" y="224008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Преобразование признаков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570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8650" y="103174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Категориальные признаки</a:t>
            </a:r>
          </a:p>
          <a:p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r>
              <a:rPr lang="en-US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Hashing trick</a:t>
            </a:r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50" y="2572544"/>
            <a:ext cx="4729163" cy="184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8650" y="223631"/>
            <a:ext cx="8085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Преобразование признаков</a:t>
            </a:r>
            <a:endParaRPr lang="ru-RU" sz="24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772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8170" y="1124030"/>
            <a:ext cx="79705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Различные модели по-разному реагируют на возможные значения входных </a:t>
            </a:r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признаков</a:t>
            </a:r>
          </a:p>
          <a:p>
            <a:endParaRPr lang="ru-RU" sz="1600" dirty="0">
              <a:solidFill>
                <a:srgbClr val="000000"/>
              </a:solidFill>
              <a:latin typeface="GT Walsheim v2 Manual" panose="00000500000000000000" pitchFamily="50" charset="-52"/>
            </a:endParaRPr>
          </a:p>
          <a:p>
            <a:r>
              <a:rPr lang="en-US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1)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en-US" sz="16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Standart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en-US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Scaling</a:t>
            </a:r>
          </a:p>
          <a:p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r>
              <a:rPr lang="en-US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2) </a:t>
            </a:r>
            <a:r>
              <a:rPr lang="en-US" sz="16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MinMax</a:t>
            </a:r>
            <a:r>
              <a:rPr lang="ru-RU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en-US" sz="16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Scaling </a:t>
            </a:r>
          </a:p>
          <a:p>
            <a:endParaRPr lang="ru-RU" sz="1600" dirty="0">
              <a:latin typeface="GT Walsheim v2 Manual" panose="00000500000000000000" pitchFamily="50" charset="-52"/>
            </a:endParaRPr>
          </a:p>
          <a:p>
            <a:endParaRPr lang="ru-RU" sz="1600" dirty="0">
              <a:latin typeface="GT Walsheim v2 Manual" panose="00000500000000000000" pitchFamily="50" charset="-52"/>
            </a:endParaRPr>
          </a:p>
          <a:p>
            <a:endParaRPr lang="ru-RU" sz="1600" dirty="0">
              <a:latin typeface="GT Walsheim v2 Manual" panose="00000500000000000000" pitchFamily="50" charset="-52"/>
            </a:endParaRPr>
          </a:p>
          <a:p>
            <a:endParaRPr lang="ru-RU" sz="1600" dirty="0">
              <a:latin typeface="GT Walsheim v2 Manual" panose="00000500000000000000" pitchFamily="50" charset="-52"/>
            </a:endParaRPr>
          </a:p>
          <a:p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0914" y="317853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Нормализация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07467" y="2213164"/>
                <a:ext cx="2636108" cy="95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ru-RU" sz="2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67" y="2213164"/>
                <a:ext cx="2636108" cy="9510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5092" y="3642386"/>
                <a:ext cx="2636108" cy="95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092" y="3642386"/>
                <a:ext cx="2636108" cy="9510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33450" y="1054182"/>
            <a:ext cx="7840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1)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 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Удаление или преобразование пропущенных (неопределенных) 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данных </a:t>
            </a:r>
            <a:r>
              <a:rPr lang="ru-RU" b="1" dirty="0" smtClean="0">
                <a:solidFill>
                  <a:srgbClr val="404040"/>
                </a:solidFill>
                <a:latin typeface="GT Walsheim v2 Manual" panose="00000500000000000000" pitchFamily="50" charset="-52"/>
              </a:rPr>
              <a:t>- </a:t>
            </a:r>
            <a:r>
              <a:rPr lang="ru-RU" dirty="0" smtClean="0">
                <a:solidFill>
                  <a:srgbClr val="404040"/>
                </a:solidFill>
                <a:latin typeface="GT Walsheim v2 Manual" panose="00000500000000000000" pitchFamily="50" charset="-52"/>
              </a:rPr>
              <a:t>многие модели не допускают во входных данных пропуски</a:t>
            </a:r>
          </a:p>
          <a:p>
            <a:endParaRPr lang="ru-RU" dirty="0">
              <a:solidFill>
                <a:srgbClr val="404040"/>
              </a:solidFill>
              <a:latin typeface="GT Walsheim v2 Manual" panose="00000500000000000000" pitchFamily="50" charset="-52"/>
            </a:endParaRPr>
          </a:p>
          <a:p>
            <a:pPr algn="just"/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2</a:t>
            </a:r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)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 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Удаление «нуль-вариантных» переменных (числовых и 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номинальных) </a:t>
            </a:r>
            <a:r>
              <a:rPr lang="ru-RU" b="1" dirty="0" smtClean="0">
                <a:solidFill>
                  <a:srgbClr val="404040"/>
                </a:solidFill>
                <a:latin typeface="GT Walsheim v2 Manual" panose="00000500000000000000" pitchFamily="50" charset="-52"/>
              </a:rPr>
              <a:t>- </a:t>
            </a:r>
            <a:r>
              <a:rPr lang="ru-RU" dirty="0" smtClean="0">
                <a:solidFill>
                  <a:srgbClr val="404040"/>
                </a:solidFill>
                <a:latin typeface="GT Walsheim v2 Manual" panose="00000500000000000000" pitchFamily="50" charset="-52"/>
              </a:rPr>
              <a:t>для </a:t>
            </a:r>
            <a:r>
              <a:rPr lang="ru-RU" dirty="0">
                <a:solidFill>
                  <a:srgbClr val="404040"/>
                </a:solidFill>
                <a:latin typeface="GT Walsheim v2 Manual" panose="00000500000000000000" pitchFamily="50" charset="-52"/>
              </a:rPr>
              <a:t>многих моделей это может привести к краху или к нестабильной работе. </a:t>
            </a:r>
            <a:endParaRPr lang="ru-RU" dirty="0" smtClean="0">
              <a:solidFill>
                <a:srgbClr val="404040"/>
              </a:solidFill>
              <a:latin typeface="GT Walsheim v2 Manual" panose="00000500000000000000" pitchFamily="50" charset="-52"/>
            </a:endParaRPr>
          </a:p>
          <a:p>
            <a:endParaRPr lang="ru-RU" dirty="0">
              <a:solidFill>
                <a:srgbClr val="404040"/>
              </a:solidFill>
              <a:latin typeface="GT Walsheim v2 Manual" panose="00000500000000000000" pitchFamily="50" charset="-52"/>
            </a:endParaRPr>
          </a:p>
          <a:p>
            <a:pPr algn="just"/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3)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 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Выявление и удаление </a:t>
            </a:r>
            <a:r>
              <a:rPr lang="ru-RU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коррелированых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предикторов (числовых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) - </a:t>
            </a:r>
            <a:r>
              <a:rPr lang="ru-RU" dirty="0" smtClean="0">
                <a:solidFill>
                  <a:srgbClr val="404040"/>
                </a:solidFill>
                <a:latin typeface="GT Walsheim v2 Manual" panose="00000500000000000000" pitchFamily="50" charset="-52"/>
              </a:rPr>
              <a:t>некоторые </a:t>
            </a:r>
            <a:r>
              <a:rPr lang="ru-RU" dirty="0">
                <a:solidFill>
                  <a:srgbClr val="404040"/>
                </a:solidFill>
                <a:latin typeface="GT Walsheim v2 Manual" panose="00000500000000000000" pitchFamily="50" charset="-52"/>
              </a:rPr>
              <a:t>модели отлично справляются с коррелированными предикторами (например PLS, LARS и подобные, использующие L1 регуляризацию), другие модели </a:t>
            </a:r>
            <a:r>
              <a:rPr lang="ru-RU" b="1" dirty="0">
                <a:solidFill>
                  <a:srgbClr val="404040"/>
                </a:solidFill>
                <a:latin typeface="GT Walsheim v2 Manual" panose="00000500000000000000" pitchFamily="50" charset="-52"/>
              </a:rPr>
              <a:t>могут</a:t>
            </a:r>
            <a:r>
              <a:rPr lang="ru-RU" dirty="0">
                <a:solidFill>
                  <a:srgbClr val="404040"/>
                </a:solidFill>
                <a:latin typeface="GT Walsheim v2 Manual" panose="00000500000000000000" pitchFamily="50" charset="-52"/>
              </a:rPr>
              <a:t> получить преимущества от снижения уровня корреляции между предикторами. </a:t>
            </a:r>
            <a:endParaRPr lang="ru-RU" dirty="0" smtClean="0">
              <a:solidFill>
                <a:srgbClr val="404040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3450" y="272506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Очистка данных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92100" y="1074004"/>
            <a:ext cx="386793" cy="386793"/>
          </a:xfrm>
          <a:prstGeom prst="ellipse">
            <a:avLst/>
          </a:prstGeom>
          <a:solidFill>
            <a:srgbClr val="00B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6" name="Tick 19">
            <a:extLst>
              <a:ext uri="{FF2B5EF4-FFF2-40B4-BE49-F238E27FC236}">
                <a16:creationId xmlns="" xmlns:a16="http://schemas.microsoft.com/office/drawing/2014/main" id="{679F0AE7-EFA0-41D6-8505-BFD0D2DB519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50653" y="1054182"/>
            <a:ext cx="415302" cy="276868"/>
          </a:xfrm>
          <a:custGeom>
            <a:avLst/>
            <a:gdLst/>
            <a:ahLst/>
            <a:cxnLst/>
            <a:rect l="0" t="0" r="0" b="0"/>
            <a:pathLst>
              <a:path w="311469" h="204067">
                <a:moveTo>
                  <a:pt x="0" y="107403"/>
                </a:moveTo>
                <a:lnTo>
                  <a:pt x="96663" y="204066"/>
                </a:lnTo>
                <a:lnTo>
                  <a:pt x="311468" y="0"/>
                </a:lnTo>
              </a:path>
            </a:pathLst>
          </a:custGeom>
          <a:ln w="38100" cap="sq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399" b="1">
              <a:latin typeface="GT Walsheim v2 Manual Black" charset="0"/>
              <a:ea typeface="GT Walsheim v2 Manual Black" charset="0"/>
              <a:cs typeface="GT Walsheim v2 Manual Black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392100" y="2216759"/>
            <a:ext cx="386793" cy="386793"/>
          </a:xfrm>
          <a:prstGeom prst="ellipse">
            <a:avLst/>
          </a:prstGeom>
          <a:solidFill>
            <a:srgbClr val="00B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8" name="Tick 19">
            <a:extLst>
              <a:ext uri="{FF2B5EF4-FFF2-40B4-BE49-F238E27FC236}">
                <a16:creationId xmlns="" xmlns:a16="http://schemas.microsoft.com/office/drawing/2014/main" id="{679F0AE7-EFA0-41D6-8505-BFD0D2DB519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50653" y="2196937"/>
            <a:ext cx="415302" cy="276868"/>
          </a:xfrm>
          <a:custGeom>
            <a:avLst/>
            <a:gdLst/>
            <a:ahLst/>
            <a:cxnLst/>
            <a:rect l="0" t="0" r="0" b="0"/>
            <a:pathLst>
              <a:path w="311469" h="204067">
                <a:moveTo>
                  <a:pt x="0" y="107403"/>
                </a:moveTo>
                <a:lnTo>
                  <a:pt x="96663" y="204066"/>
                </a:lnTo>
                <a:lnTo>
                  <a:pt x="311468" y="0"/>
                </a:lnTo>
              </a:path>
            </a:pathLst>
          </a:custGeom>
          <a:ln w="38100" cap="sq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399" b="1">
              <a:latin typeface="GT Walsheim v2 Manual Black" charset="0"/>
              <a:ea typeface="GT Walsheim v2 Manual Black" charset="0"/>
              <a:cs typeface="GT Walsheim v2 Manual Black" charset="0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392100" y="3283586"/>
            <a:ext cx="386793" cy="386793"/>
          </a:xfrm>
          <a:prstGeom prst="ellipse">
            <a:avLst/>
          </a:prstGeom>
          <a:solidFill>
            <a:srgbClr val="00B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10" name="Tick 19">
            <a:extLst>
              <a:ext uri="{FF2B5EF4-FFF2-40B4-BE49-F238E27FC236}">
                <a16:creationId xmlns="" xmlns:a16="http://schemas.microsoft.com/office/drawing/2014/main" id="{679F0AE7-EFA0-41D6-8505-BFD0D2DB519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450653" y="3263764"/>
            <a:ext cx="415302" cy="276868"/>
          </a:xfrm>
          <a:custGeom>
            <a:avLst/>
            <a:gdLst/>
            <a:ahLst/>
            <a:cxnLst/>
            <a:rect l="0" t="0" r="0" b="0"/>
            <a:pathLst>
              <a:path w="311469" h="204067">
                <a:moveTo>
                  <a:pt x="0" y="107403"/>
                </a:moveTo>
                <a:lnTo>
                  <a:pt x="96663" y="204066"/>
                </a:lnTo>
                <a:lnTo>
                  <a:pt x="311468" y="0"/>
                </a:lnTo>
              </a:path>
            </a:pathLst>
          </a:custGeom>
          <a:ln w="38100" cap="sq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399" b="1">
              <a:latin typeface="GT Walsheim v2 Manual Black" charset="0"/>
              <a:ea typeface="GT Walsheim v2 Manual Black" charset="0"/>
              <a:cs typeface="GT Walsheim v2 Manu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Zoom Like a Pro | 2020-03-30 | Walls &amp; Ceilin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4" y="2326309"/>
            <a:ext cx="2688908" cy="16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2100" y="198514"/>
            <a:ext cx="5011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Используемые платформы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14338" name="Picture 2" descr="SLack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10569"/>
            <a:ext cx="1671397" cy="16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86000" y="1168010"/>
            <a:ext cx="6000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T Walsheim v2 Manual" panose="00000500000000000000" pitchFamily="50" charset="-52"/>
              </a:rPr>
              <a:t>— </a:t>
            </a:r>
            <a:r>
              <a:rPr lang="ru-RU" dirty="0" smtClean="0">
                <a:latin typeface="GT Walsheim v2 Manual" panose="00000500000000000000" pitchFamily="50" charset="-52"/>
              </a:rPr>
              <a:t>для вопросов по курсу, материалам занятий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pic>
        <p:nvPicPr>
          <p:cNvPr id="14340" name="Picture 4" descr="Moving all your Bitbucket Repositories to GitHub | by Leo Soto | Continu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74856"/>
            <a:ext cx="1847278" cy="6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286000" y="1956977"/>
            <a:ext cx="6000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T Walsheim v2 Manual" panose="00000500000000000000" pitchFamily="50" charset="-52"/>
              </a:rPr>
              <a:t>— </a:t>
            </a:r>
            <a:r>
              <a:rPr lang="ru-RU" dirty="0" smtClean="0">
                <a:latin typeface="GT Walsheim v2 Manual" panose="00000500000000000000" pitchFamily="50" charset="-52"/>
              </a:rPr>
              <a:t>для материалов занятий и сдачи </a:t>
            </a:r>
            <a:r>
              <a:rPr lang="ru-RU" dirty="0" err="1" smtClean="0">
                <a:latin typeface="GT Walsheim v2 Manual" panose="00000500000000000000" pitchFamily="50" charset="-52"/>
              </a:rPr>
              <a:t>дз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6000" y="2938350"/>
            <a:ext cx="6000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T Walsheim v2 Manual" panose="00000500000000000000" pitchFamily="50" charset="-52"/>
              </a:rPr>
              <a:t>— </a:t>
            </a:r>
            <a:r>
              <a:rPr lang="ru-RU" dirty="0" smtClean="0">
                <a:latin typeface="GT Walsheim v2 Manual" panose="00000500000000000000" pitchFamily="50" charset="-52"/>
              </a:rPr>
              <a:t>для </a:t>
            </a:r>
            <a:r>
              <a:rPr lang="ru-RU" dirty="0" smtClean="0">
                <a:latin typeface="GT Walsheim v2 Manual" panose="00000500000000000000" pitchFamily="50" charset="-52"/>
              </a:rPr>
              <a:t>онлайн </a:t>
            </a:r>
            <a:r>
              <a:rPr lang="ru-RU" dirty="0" smtClean="0">
                <a:latin typeface="GT Walsheim v2 Manual" panose="00000500000000000000" pitchFamily="50" charset="-52"/>
              </a:rPr>
              <a:t>занятий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831222"/>
            <a:ext cx="1739328" cy="5931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86000" y="3919723"/>
            <a:ext cx="6000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T Walsheim v2 Manual" panose="00000500000000000000" pitchFamily="50" charset="-52"/>
              </a:rPr>
              <a:t>— </a:t>
            </a:r>
            <a:r>
              <a:rPr lang="ru-RU" dirty="0" smtClean="0">
                <a:latin typeface="GT Walsheim v2 Manual" panose="00000500000000000000" pitchFamily="50" charset="-52"/>
              </a:rPr>
              <a:t>для записей занятий</a:t>
            </a:r>
            <a:endParaRPr lang="ru-RU" dirty="0">
              <a:latin typeface="GT Walsheim v2 Manua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767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feature selection correla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1" y="862012"/>
            <a:ext cx="3675110" cy="372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960" y="969726"/>
            <a:ext cx="48199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Корреляция Пирсона:</a:t>
            </a: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43140" y="1788058"/>
                <a:ext cx="3491634" cy="671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40" y="1788058"/>
                <a:ext cx="3491634" cy="671659"/>
              </a:xfrm>
              <a:prstGeom prst="rect">
                <a:avLst/>
              </a:prstGeom>
              <a:blipFill rotWithShape="0"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678960" y="338256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Корреляция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28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57250" y="1083073"/>
            <a:ext cx="78714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Большинство реальных данных имеют пропущенные значения</a:t>
            </a: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:</a:t>
            </a:r>
          </a:p>
          <a:p>
            <a:endParaRPr lang="ru-RU" sz="2000" dirty="0">
              <a:latin typeface="GT Walsheim v2 Manual" panose="00000500000000000000" pitchFamily="50" charset="-5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Ошибки при </a:t>
            </a:r>
            <a:r>
              <a:rPr lang="ru-RU" sz="20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записи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Ошибки при </a:t>
            </a:r>
            <a:r>
              <a:rPr lang="ru-RU" sz="20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измерении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Невозможность </a:t>
            </a:r>
            <a:r>
              <a:rPr lang="ru-RU" sz="20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сбора</a:t>
            </a:r>
            <a:endParaRPr lang="ru-RU" sz="2000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pPr marL="342900" lvl="1"/>
            <a:endParaRPr lang="ru-RU" sz="2000" dirty="0" smtClean="0">
              <a:latin typeface="GT Walsheim v2 Manual" panose="00000500000000000000" pitchFamily="50" charset="-52"/>
            </a:endParaRPr>
          </a:p>
          <a:p>
            <a:pPr marL="342900" lvl="1"/>
            <a:endParaRPr lang="ru-RU" sz="2000" dirty="0" smtClean="0">
              <a:latin typeface="GT Walsheim v2 Manual" panose="00000500000000000000" pitchFamily="50" charset="-52"/>
            </a:endParaRPr>
          </a:p>
          <a:p>
            <a:pPr marL="342900" lvl="1"/>
            <a:r>
              <a:rPr lang="ru-RU" sz="2000" b="1" dirty="0" smtClean="0">
                <a:latin typeface="GT Walsheim v2 Manual" panose="00000500000000000000" pitchFamily="50" charset="-52"/>
              </a:rPr>
              <a:t>Далеко </a:t>
            </a:r>
            <a:r>
              <a:rPr lang="ru-RU" sz="2000" b="1" dirty="0">
                <a:latin typeface="GT Walsheim v2 Manual" panose="00000500000000000000" pitchFamily="50" charset="-52"/>
              </a:rPr>
              <a:t>не все алгоритмы умеют работать с неполными </a:t>
            </a:r>
            <a:r>
              <a:rPr lang="ru-RU" sz="2000" b="1" dirty="0" smtClean="0">
                <a:latin typeface="GT Walsheim v2 Manual" panose="00000500000000000000" pitchFamily="50" charset="-52"/>
              </a:rPr>
              <a:t>данными</a:t>
            </a:r>
            <a:endParaRPr lang="en-US" sz="2000" b="1" dirty="0"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6600" y="256775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Пропуски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4201" y="781230"/>
            <a:ext cx="598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!</a:t>
            </a:r>
            <a:endParaRPr lang="ru-RU" sz="80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660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7220" y="1018303"/>
            <a:ext cx="80438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Заменять наиболее вероятным </a:t>
            </a:r>
            <a:r>
              <a:rPr lang="ru-RU" sz="1400" dirty="0">
                <a:latin typeface="GT Walsheim v2 Manual" panose="00000500000000000000" pitchFamily="50" charset="-52"/>
              </a:rPr>
              <a:t>– в случае непрерывных данных замена </a:t>
            </a:r>
            <a:r>
              <a:rPr lang="ru-RU" sz="1400" dirty="0" smtClean="0">
                <a:latin typeface="GT Walsheim v2 Manual" panose="00000500000000000000" pitchFamily="50" charset="-52"/>
              </a:rPr>
              <a:t>на </a:t>
            </a:r>
            <a:r>
              <a:rPr lang="ru-RU" sz="1400" dirty="0">
                <a:latin typeface="GT Walsheim v2 Manual" panose="00000500000000000000" pitchFamily="50" charset="-52"/>
              </a:rPr>
              <a:t>среднее значение из наиболее вероятного </a:t>
            </a:r>
            <a:r>
              <a:rPr lang="ru-RU" sz="1400" dirty="0" smtClean="0">
                <a:latin typeface="GT Walsheim v2 Manual" panose="00000500000000000000" pitchFamily="50" charset="-52"/>
              </a:rPr>
              <a:t>интервала; </a:t>
            </a:r>
            <a:r>
              <a:rPr lang="ru-RU" sz="1400" dirty="0">
                <a:latin typeface="GT Walsheim v2 Manual" panose="00000500000000000000" pitchFamily="50" charset="-52"/>
              </a:rPr>
              <a:t>в дискретном случае – выбирается значение с наибольшей вероятностью.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400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Заменять случайными значениями </a:t>
            </a:r>
            <a:r>
              <a:rPr lang="ru-RU" sz="1400" dirty="0" smtClean="0">
                <a:latin typeface="GT Walsheim v2 Manual" panose="00000500000000000000" pitchFamily="50" charset="-52"/>
              </a:rPr>
              <a:t>– замена </a:t>
            </a:r>
            <a:r>
              <a:rPr lang="ru-RU" sz="1400" dirty="0">
                <a:latin typeface="GT Walsheim v2 Manual" panose="00000500000000000000" pitchFamily="50" charset="-52"/>
              </a:rPr>
              <a:t>пропусков на случайное значение из </a:t>
            </a:r>
            <a:r>
              <a:rPr lang="ru-RU" sz="1400" dirty="0" smtClean="0">
                <a:latin typeface="GT Walsheim v2 Manual" panose="00000500000000000000" pitchFamily="50" charset="-52"/>
              </a:rPr>
              <a:t>распределения. </a:t>
            </a:r>
            <a:endParaRPr lang="ru-RU" sz="1400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1400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Заменять </a:t>
            </a:r>
            <a:r>
              <a:rPr lang="ru-RU" sz="14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средним/медианой</a:t>
            </a:r>
            <a:endParaRPr lang="ru-RU" sz="14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1400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Заменять значением</a:t>
            </a: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Не задано</a:t>
            </a:r>
            <a:r>
              <a:rPr lang="ru-RU" sz="14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dirty="0">
                <a:latin typeface="GT Walsheim v2 Manual" panose="00000500000000000000" pitchFamily="50" charset="-52"/>
              </a:rPr>
              <a:t>– доступно только для дискретного поля, выполняется замена пропусков на значение «Не задано».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400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GT Walsheim v2 Manual" panose="00000500000000000000" pitchFamily="50" charset="-52"/>
              </a:rPr>
              <a:t> </a:t>
            </a:r>
            <a:r>
              <a:rPr lang="ru-RU" sz="1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Удалять записи </a:t>
            </a:r>
            <a:r>
              <a:rPr lang="ru-RU" sz="1400" dirty="0">
                <a:latin typeface="GT Walsheim v2 Manual" panose="00000500000000000000" pitchFamily="50" charset="-52"/>
              </a:rPr>
              <a:t>– строки с выявленными пропусками исключаются из набора данных. Метод недоступен для упорядоченных рядов. </a:t>
            </a:r>
            <a:r>
              <a:rPr lang="ru-RU" sz="1400" b="1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Ничего не испортим, но что если данных и так </a:t>
            </a:r>
            <a:r>
              <a:rPr lang="ru-RU" sz="1400" b="1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мало?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400" b="1" dirty="0">
              <a:latin typeface="GT Walsheim v2 Manual" panose="000005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Заполняем прогнозным значением</a:t>
            </a:r>
            <a:endParaRPr lang="ru-RU" sz="1400" b="1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7570" y="233997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Заполнение пропусков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637570" y="1820141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617220" y="2467861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17220" y="2898282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617220" y="3531005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637570" y="991633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617220" y="4413177"/>
            <a:ext cx="360000" cy="360000"/>
          </a:xfrm>
          <a:prstGeom prst="ellipse">
            <a:avLst/>
          </a:prstGeom>
          <a:solidFill>
            <a:srgbClr val="00BA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BA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5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7737" y="927579"/>
            <a:ext cx="76485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+mj-lt"/>
              <a:buAutoNum type="arabicPeriod"/>
            </a:pPr>
            <a:r>
              <a:rPr lang="ru-RU" sz="16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Одномерный </a:t>
            </a:r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отбор признаков</a:t>
            </a:r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dirty="0" smtClean="0">
                <a:latin typeface="GT Walsheim v2 Manual" panose="00000500000000000000" pitchFamily="50" charset="-52"/>
              </a:rPr>
              <a:t>Отбор признаков по взаимосвязи </a:t>
            </a:r>
            <a:r>
              <a:rPr lang="ru-RU" sz="1600" dirty="0">
                <a:latin typeface="GT Walsheim v2 Manual" panose="00000500000000000000" pitchFamily="50" charset="-52"/>
              </a:rPr>
              <a:t>с целевой переменной, могут быть отобраны с помощью статистических критериев (например, хи-квадрат</a:t>
            </a:r>
            <a:r>
              <a:rPr lang="ru-RU" sz="1600" dirty="0" smtClean="0">
                <a:latin typeface="GT Walsheim v2 Manual" panose="00000500000000000000" pitchFamily="50" charset="-52"/>
              </a:rPr>
              <a:t>).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2. Рекурсивное исключение признаков</a:t>
            </a:r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dirty="0">
                <a:latin typeface="GT Walsheim v2 Manual" panose="00000500000000000000" pitchFamily="50" charset="-52"/>
              </a:rPr>
              <a:t>Метод рекурсивного исключения признаков (</a:t>
            </a:r>
            <a:r>
              <a:rPr lang="ru-RU" sz="1600" dirty="0" err="1">
                <a:latin typeface="GT Walsheim v2 Manual" panose="00000500000000000000" pitchFamily="50" charset="-52"/>
              </a:rPr>
              <a:t>recursive</a:t>
            </a:r>
            <a:r>
              <a:rPr lang="ru-RU" sz="1600" dirty="0"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latin typeface="GT Walsheim v2 Manual" panose="00000500000000000000" pitchFamily="50" charset="-52"/>
              </a:rPr>
              <a:t>feature</a:t>
            </a:r>
            <a:r>
              <a:rPr lang="ru-RU" sz="1600" dirty="0"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latin typeface="GT Walsheim v2 Manual" panose="00000500000000000000" pitchFamily="50" charset="-52"/>
              </a:rPr>
              <a:t>elimination</a:t>
            </a:r>
            <a:r>
              <a:rPr lang="ru-RU" sz="1600" dirty="0">
                <a:latin typeface="GT Walsheim v2 Manual" panose="00000500000000000000" pitchFamily="50" charset="-52"/>
              </a:rPr>
              <a:t>, RFE</a:t>
            </a:r>
            <a:r>
              <a:rPr lang="ru-RU" sz="1600" dirty="0" smtClean="0">
                <a:latin typeface="GT Walsheim v2 Manual" panose="00000500000000000000" pitchFamily="50" charset="-52"/>
              </a:rPr>
              <a:t>)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3. Метод главных компонент</a:t>
            </a:r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dirty="0">
                <a:latin typeface="GT Walsheim v2 Manual" panose="00000500000000000000" pitchFamily="50" charset="-52"/>
              </a:rPr>
              <a:t>Метод главных компонент (</a:t>
            </a:r>
            <a:r>
              <a:rPr lang="ru-RU" sz="1600" dirty="0" err="1">
                <a:latin typeface="GT Walsheim v2 Manual" panose="00000500000000000000" pitchFamily="50" charset="-52"/>
              </a:rPr>
              <a:t>principal</a:t>
            </a:r>
            <a:r>
              <a:rPr lang="ru-RU" sz="1600" dirty="0"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latin typeface="GT Walsheim v2 Manual" panose="00000500000000000000" pitchFamily="50" charset="-52"/>
              </a:rPr>
              <a:t>component</a:t>
            </a:r>
            <a:r>
              <a:rPr lang="ru-RU" sz="1600" dirty="0"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latin typeface="GT Walsheim v2 Manual" panose="00000500000000000000" pitchFamily="50" charset="-52"/>
              </a:rPr>
              <a:t>analysis</a:t>
            </a:r>
            <a:r>
              <a:rPr lang="ru-RU" sz="1600" dirty="0">
                <a:latin typeface="GT Walsheim v2 Manual" panose="00000500000000000000" pitchFamily="50" charset="-52"/>
              </a:rPr>
              <a:t>, PCA) позволяет уменьшить размерность данных с помощью преобразования на основе линейной </a:t>
            </a:r>
            <a:r>
              <a:rPr lang="ru-RU" sz="1600" dirty="0" smtClean="0">
                <a:latin typeface="GT Walsheim v2 Manual" panose="00000500000000000000" pitchFamily="50" charset="-52"/>
              </a:rPr>
              <a:t>алгебры</a:t>
            </a:r>
          </a:p>
          <a:p>
            <a:pPr algn="just" fontAlgn="base"/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4. Отбор на основе важности признаков</a:t>
            </a:r>
            <a:endParaRPr lang="ru-RU" sz="16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dirty="0">
                <a:latin typeface="GT Walsheim v2 Manual" panose="00000500000000000000" pitchFamily="50" charset="-52"/>
              </a:rPr>
              <a:t>Ансамблевые алгоритмы на основе деревьев решений, такие как случайный лес (</a:t>
            </a:r>
            <a:r>
              <a:rPr lang="ru-RU" sz="1600" dirty="0" err="1">
                <a:latin typeface="GT Walsheim v2 Manual" panose="00000500000000000000" pitchFamily="50" charset="-52"/>
              </a:rPr>
              <a:t>random</a:t>
            </a:r>
            <a:r>
              <a:rPr lang="ru-RU" sz="1600" dirty="0">
                <a:latin typeface="GT Walsheim v2 Manual" panose="00000500000000000000" pitchFamily="50" charset="-52"/>
              </a:rPr>
              <a:t> </a:t>
            </a:r>
            <a:r>
              <a:rPr lang="ru-RU" sz="1600" dirty="0" err="1">
                <a:latin typeface="GT Walsheim v2 Manual" panose="00000500000000000000" pitchFamily="50" charset="-52"/>
              </a:rPr>
              <a:t>forest</a:t>
            </a:r>
            <a:r>
              <a:rPr lang="ru-RU" sz="1600" dirty="0">
                <a:latin typeface="GT Walsheim v2 Manual" panose="00000500000000000000" pitchFamily="50" charset="-52"/>
              </a:rPr>
              <a:t>), позволяют оценить важность </a:t>
            </a:r>
            <a:r>
              <a:rPr lang="ru-RU" sz="1600" dirty="0" smtClean="0">
                <a:latin typeface="GT Walsheim v2 Manual" panose="00000500000000000000" pitchFamily="50" charset="-52"/>
              </a:rPr>
              <a:t>признаков</a:t>
            </a:r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5083" y="212287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Методы отбора признаков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405083" y="927579"/>
            <a:ext cx="375965" cy="352909"/>
          </a:xfrm>
          <a:prstGeom prst="ellipse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05083" y="1942152"/>
            <a:ext cx="375965" cy="352909"/>
          </a:xfrm>
          <a:prstGeom prst="ellipse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05083" y="2679206"/>
            <a:ext cx="375965" cy="352909"/>
          </a:xfrm>
          <a:prstGeom prst="ellipse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14743" y="3869667"/>
            <a:ext cx="375965" cy="352909"/>
          </a:xfrm>
          <a:prstGeom prst="ellipse">
            <a:avLst/>
          </a:prstGeom>
          <a:solidFill>
            <a:srgbClr val="00BA4D"/>
          </a:solidFill>
          <a:ln>
            <a:solidFill>
              <a:srgbClr val="00B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90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225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Слайд think-cell" r:id="rId6" imgW="444" imgH="446" progId="TCLayout.ActiveDocument.1">
                  <p:embed/>
                </p:oleObj>
              </mc:Choice>
              <mc:Fallback>
                <p:oleObj name="Слайд think-cell" r:id="rId6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ru-RU" sz="2800" dirty="0" err="1" smtClean="0">
              <a:latin typeface="GT Walsheim Pro Bold" panose="00000800000000000000" pitchFamily="50" charset="-52"/>
              <a:ea typeface="+mj-ea"/>
              <a:cs typeface="+mj-cs"/>
              <a:sym typeface="GT Walsheim Pro Bold" panose="000008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5244" y="4233333"/>
            <a:ext cx="2178756" cy="911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53381" y="214270"/>
            <a:ext cx="6875462" cy="680337"/>
          </a:xfrm>
        </p:spPr>
        <p:txBody>
          <a:bodyPr/>
          <a:lstStyle/>
          <a:p>
            <a:r>
              <a:rPr lang="ru-RU" sz="2800" dirty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 – </a:t>
            </a:r>
            <a:r>
              <a:rPr lang="ru-RU" sz="2800" dirty="0" err="1">
                <a:solidFill>
                  <a:srgbClr val="00B956"/>
                </a:solidFill>
                <a:latin typeface="GT Walsheim Pro Bold" panose="00000800000000000000" pitchFamily="50" charset="-52"/>
              </a:rPr>
              <a:t>г</a:t>
            </a:r>
            <a:r>
              <a:rPr lang="ru-RU" sz="28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ео</a:t>
            </a:r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-данные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2" b="23642"/>
          <a:stretch>
            <a:fillRect/>
          </a:stretch>
        </p:blipFill>
        <p:spPr>
          <a:xfrm>
            <a:off x="0" y="1043217"/>
            <a:ext cx="9144000" cy="34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5577000"/>
              </p:ext>
            </p:extLst>
          </p:nvPr>
        </p:nvGraphicFramePr>
        <p:xfrm>
          <a:off x="2998" y="238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5" name="Слайд think-cell" r:id="rId11" imgW="395" imgH="396" progId="TCLayout.ActiveDocument.1">
                  <p:embed/>
                </p:oleObj>
              </mc:Choice>
              <mc:Fallback>
                <p:oleObj name="Слайд think-cell" r:id="rId11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98" y="238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1411" y="794"/>
            <a:ext cx="158701" cy="1587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platzhalter 8"/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117380" y="2775461"/>
            <a:ext cx="3897334" cy="64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71438" rIns="0" bIns="0" numCol="1" spcCol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latin typeface="GT Walsheim v2 Manual" panose="00000500000000000000" pitchFamily="50" charset="-52"/>
                <a:sym typeface="+mn-lt"/>
              </a:rPr>
              <a:t>Данные дорожной </a:t>
            </a:r>
            <a:endParaRPr lang="ru-RU" sz="1800" dirty="0" smtClean="0">
              <a:latin typeface="GT Walsheim v2 Manual" panose="00000500000000000000" pitchFamily="50" charset="-52"/>
              <a:sym typeface="+mn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 smtClean="0">
                <a:latin typeface="GT Walsheim v2 Manual" panose="00000500000000000000" pitchFamily="50" charset="-52"/>
                <a:sym typeface="+mn-lt"/>
              </a:rPr>
              <a:t>инфраструктуры</a:t>
            </a:r>
            <a:endParaRPr lang="ru-RU" sz="1800" dirty="0">
              <a:latin typeface="GT Walsheim v2 Manual" panose="00000500000000000000" pitchFamily="50" charset="-52"/>
              <a:sym typeface="+mn-lt"/>
            </a:endParaRPr>
          </a:p>
        </p:txBody>
      </p:sp>
      <p:sp>
        <p:nvSpPr>
          <p:cNvPr id="8" name="Textplatzhalter 8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128434" y="4038420"/>
            <a:ext cx="3886479" cy="48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70247" rIns="0" bIns="35719" numCol="1" spcCol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latin typeface="GT Walsheim v2 Manual" panose="00000500000000000000" pitchFamily="50" charset="-52"/>
                <a:sym typeface="+mn-lt"/>
              </a:rPr>
              <a:t>Данные коммерческой </a:t>
            </a:r>
            <a:endParaRPr lang="ru-RU" sz="1800" dirty="0" smtClean="0">
              <a:latin typeface="GT Walsheim v2 Manual" panose="00000500000000000000" pitchFamily="50" charset="-52"/>
              <a:sym typeface="+mn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 smtClean="0">
                <a:latin typeface="GT Walsheim v2 Manual" panose="00000500000000000000" pitchFamily="50" charset="-52"/>
                <a:sym typeface="+mn-lt"/>
              </a:rPr>
              <a:t>инфраструктуры</a:t>
            </a:r>
            <a:endParaRPr lang="ru-RU" sz="1800" dirty="0">
              <a:latin typeface="GT Walsheim v2 Manual" panose="00000500000000000000" pitchFamily="50" charset="-52"/>
              <a:sym typeface="+mn-lt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004853" y="1432943"/>
            <a:ext cx="2796247" cy="48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5719" rIns="0" bIns="70247" numCol="1" spcCol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latin typeface="GT Walsheim v2 Manual" panose="00000500000000000000" pitchFamily="50" charset="-52"/>
                <a:sym typeface="+mn-lt"/>
              </a:rPr>
              <a:t>Данные по населению</a:t>
            </a:r>
          </a:p>
        </p:txBody>
      </p:sp>
      <p:sp>
        <p:nvSpPr>
          <p:cNvPr id="10" name="Textplatzhalter 8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004853" y="2775460"/>
            <a:ext cx="279624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latin typeface="GT Walsheim v2 Manual" panose="00000500000000000000" pitchFamily="50" charset="-52"/>
                <a:sym typeface="+mn-lt"/>
              </a:rPr>
              <a:t>Данные по абонентам</a:t>
            </a:r>
          </a:p>
        </p:txBody>
      </p:sp>
      <p:sp>
        <p:nvSpPr>
          <p:cNvPr id="11" name="Textplatzhalter 8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117380" y="1481602"/>
            <a:ext cx="3897334" cy="95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latin typeface="GT Walsheim v2 Manual" panose="00000500000000000000" pitchFamily="50" charset="-52"/>
                <a:sym typeface="+mn-lt"/>
              </a:rPr>
              <a:t>Данные по </a:t>
            </a:r>
            <a:r>
              <a:rPr lang="ru-RU" sz="1800" dirty="0" smtClean="0">
                <a:latin typeface="GT Walsheim v2 Manual" panose="00000500000000000000" pitchFamily="50" charset="-52"/>
                <a:sym typeface="+mn-lt"/>
              </a:rPr>
              <a:t>расположению 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 smtClean="0">
                <a:latin typeface="GT Walsheim v2 Manual" panose="00000500000000000000" pitchFamily="50" charset="-52"/>
                <a:sym typeface="+mn-lt"/>
              </a:rPr>
              <a:t>(широта, долгота, 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800" dirty="0" smtClean="0">
                <a:latin typeface="GT Walsheim v2 Manual" panose="00000500000000000000" pitchFamily="50" charset="-52"/>
                <a:sym typeface="+mn-lt"/>
              </a:rPr>
              <a:t>номер базовой станции)</a:t>
            </a:r>
            <a:endParaRPr lang="ru-RU" sz="1800" dirty="0">
              <a:latin typeface="GT Walsheim v2 Manual" panose="00000500000000000000" pitchFamily="50" charset="-52"/>
              <a:sym typeface="+mn-lt"/>
            </a:endParaRPr>
          </a:p>
        </p:txBody>
      </p:sp>
      <p:pic>
        <p:nvPicPr>
          <p:cNvPr id="14" name="Изображение 55" descr="Map V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0" y="2762620"/>
            <a:ext cx="540431" cy="540000"/>
          </a:xfrm>
          <a:prstGeom prst="rect">
            <a:avLst/>
          </a:prstGeom>
        </p:spPr>
      </p:pic>
      <p:pic>
        <p:nvPicPr>
          <p:cNvPr id="18" name="Изображение 31" descr="Call G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935" y="2697547"/>
            <a:ext cx="540000" cy="540000"/>
          </a:xfrm>
          <a:prstGeom prst="rect">
            <a:avLst/>
          </a:prstGeom>
        </p:spPr>
      </p:pic>
      <p:pic>
        <p:nvPicPr>
          <p:cNvPr id="24" name="Изображение 19" descr="Shop G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1" y="4015046"/>
            <a:ext cx="540000" cy="540000"/>
          </a:xfrm>
          <a:prstGeom prst="rect">
            <a:avLst/>
          </a:prstGeom>
        </p:spPr>
      </p:pic>
      <p:pic>
        <p:nvPicPr>
          <p:cNvPr id="25" name="Изображение 53" descr="Family V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935" y="1372313"/>
            <a:ext cx="540431" cy="540000"/>
          </a:xfrm>
          <a:prstGeom prst="rect">
            <a:avLst/>
          </a:prstGeom>
        </p:spPr>
      </p:pic>
      <p:pic>
        <p:nvPicPr>
          <p:cNvPr id="26" name="Изображение 20" descr="Pin G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1" y="1372313"/>
            <a:ext cx="540000" cy="5400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76978" y="196021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Категории </a:t>
            </a:r>
            <a:r>
              <a:rPr lang="ru-RU" sz="28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гео</a:t>
            </a:r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-данных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4395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9598221"/>
              </p:ext>
            </p:extLst>
          </p:nvPr>
        </p:nvGraphicFramePr>
        <p:xfrm>
          <a:off x="1191" y="1985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Слайд think-cell" r:id="rId6" imgW="395" imgH="396" progId="TCLayout.ActiveDocument.1">
                  <p:embed/>
                </p:oleObj>
              </mc:Choice>
              <mc:Fallback>
                <p:oleObj name="Слайд think-cell" r:id="rId6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985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3"/>
            </p:custDataLst>
          </p:nvPr>
        </p:nvSpPr>
        <p:spPr>
          <a:xfrm>
            <a:off x="0" y="794"/>
            <a:ext cx="119063" cy="119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ru-RU" sz="2000" b="1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3630" y="227075"/>
            <a:ext cx="7639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Задачи анализа </a:t>
            </a:r>
            <a:r>
              <a:rPr lang="ru-RU" sz="28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гео</a:t>
            </a:r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-данных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94420" y="2612194"/>
            <a:ext cx="5824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Любимые локации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94420" y="1354377"/>
            <a:ext cx="5824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Клиентопоток</a:t>
            </a:r>
            <a:r>
              <a:rPr lang="ru-RU" dirty="0" smtClean="0"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 в определенной локации зависит </a:t>
            </a:r>
            <a:r>
              <a:rPr lang="ru-RU" b="1" dirty="0"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от географии места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94420" y="3659944"/>
            <a:ext cx="5824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T Walsheim v2 Manual" panose="00000500000000000000" pitchFamily="50" charset="-52"/>
              </a:rPr>
              <a:t>Скорость</a:t>
            </a:r>
            <a:r>
              <a:rPr lang="en-US" dirty="0">
                <a:latin typeface="GT Walsheim v2 Manual" panose="00000500000000000000" pitchFamily="50" charset="-52"/>
              </a:rPr>
              <a:t> </a:t>
            </a:r>
            <a:r>
              <a:rPr lang="ru-RU" dirty="0">
                <a:latin typeface="GT Walsheim v2 Manual" panose="00000500000000000000" pitchFamily="50" charset="-52"/>
              </a:rPr>
              <a:t>и направления перемещения абонентов </a:t>
            </a:r>
            <a:r>
              <a:rPr lang="ru-RU" dirty="0" smtClean="0">
                <a:latin typeface="GT Walsheim v2 Manual" panose="00000500000000000000" pitchFamily="50" charset="-52"/>
              </a:rPr>
              <a:t>- автовладельцы, пассажиры метро,…</a:t>
            </a:r>
            <a:endParaRPr lang="ru-RU" sz="1600" dirty="0">
              <a:latin typeface="GT Walsheim v2 Manual" panose="00000500000000000000" pitchFamily="50" charset="-52"/>
              <a:ea typeface="GT Walsheim v2 Manual" charset="0"/>
              <a:cs typeface="GT Walsheim v2 Manual" charset="0"/>
            </a:endParaRPr>
          </a:p>
        </p:txBody>
      </p:sp>
      <p:pic>
        <p:nvPicPr>
          <p:cNvPr id="11" name="Изображение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32" y="1360417"/>
            <a:ext cx="533781" cy="533781"/>
          </a:xfrm>
          <a:prstGeom prst="rect">
            <a:avLst/>
          </a:prstGeom>
        </p:spPr>
      </p:pic>
      <p:pic>
        <p:nvPicPr>
          <p:cNvPr id="13" name="Изображение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4" y="2560927"/>
            <a:ext cx="496976" cy="561213"/>
          </a:xfrm>
          <a:prstGeom prst="rect">
            <a:avLst/>
          </a:prstGeom>
        </p:spPr>
      </p:pic>
      <p:pic>
        <p:nvPicPr>
          <p:cNvPr id="14" name="Изображение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9" y="3717855"/>
            <a:ext cx="533781" cy="5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830654"/>
              </p:ext>
            </p:extLst>
          </p:nvPr>
        </p:nvGraphicFramePr>
        <p:xfrm>
          <a:off x="1191" y="1985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" name="Слайд think-cell" r:id="rId6" imgW="395" imgH="396" progId="TCLayout.ActiveDocument.1">
                  <p:embed/>
                </p:oleObj>
              </mc:Choice>
              <mc:Fallback>
                <p:oleObj name="Слайд think-cell" r:id="rId6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985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3"/>
            </p:custDataLst>
          </p:nvPr>
        </p:nvSpPr>
        <p:spPr>
          <a:xfrm>
            <a:off x="0" y="794"/>
            <a:ext cx="119063" cy="119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ru-RU" sz="2000" b="1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3358"/>
          <a:stretch/>
        </p:blipFill>
        <p:spPr>
          <a:xfrm>
            <a:off x="0" y="-35300"/>
            <a:ext cx="9144000" cy="52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0512" y="226501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 - тексты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3" t="1828" r="2001" b="7716"/>
          <a:stretch/>
        </p:blipFill>
        <p:spPr>
          <a:xfrm>
            <a:off x="1299210" y="1230630"/>
            <a:ext cx="6480810" cy="3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205" y="1423690"/>
            <a:ext cx="7109323" cy="31122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4930" y="226501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 – </a:t>
            </a:r>
            <a:r>
              <a:rPr lang="en-US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n-grams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3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5658" y="345794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Наши спикеры</a:t>
            </a:r>
            <a:endParaRPr lang="ru-RU" sz="24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1602180" y="2351271"/>
            <a:ext cx="1341538" cy="7752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Васильев Роман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1602180" y="1274395"/>
            <a:ext cx="1349721" cy="5237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Горбань Иван</a:t>
            </a:r>
            <a:endParaRPr lang="ru-RU" sz="1100" b="0" dirty="0">
              <a:solidFill>
                <a:schemeClr val="tx1"/>
              </a:solidFill>
              <a:latin typeface="GT Walsheim v2 Manual" panose="00000500000000000000" pitchFamily="50" charset="-52"/>
            </a:endParaRP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Lead Data Scientist</a:t>
            </a:r>
            <a:endParaRPr lang="ru-RU" sz="1100" b="0" dirty="0" smtClean="0">
              <a:solidFill>
                <a:schemeClr val="tx1"/>
              </a:solidFill>
              <a:latin typeface="GT Walsheim v2 Manual Black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1602180" y="3472313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err="1" smtClean="0">
                <a:solidFill>
                  <a:schemeClr val="tx1"/>
                </a:solidFill>
                <a:latin typeface="GT Walsheim v2 Manual Black"/>
              </a:rPr>
              <a:t>Карнушин</a:t>
            </a: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 Валерий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4489878" y="1180458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err="1" smtClean="0">
                <a:solidFill>
                  <a:schemeClr val="tx1"/>
                </a:solidFill>
                <a:latin typeface="GT Walsheim v2 Manual Black"/>
              </a:rPr>
              <a:t>Шелепанов</a:t>
            </a: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 Сергей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4489879" y="2351271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err="1" smtClean="0">
                <a:solidFill>
                  <a:schemeClr val="tx1"/>
                </a:solidFill>
                <a:latin typeface="GT Walsheim v2 Manual Black"/>
              </a:rPr>
              <a:t>Володкина</a:t>
            </a: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 Екатерина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4489878" y="3472313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err="1" smtClean="0">
                <a:solidFill>
                  <a:schemeClr val="tx1"/>
                </a:solidFill>
                <a:latin typeface="GT Walsheim v2 Manual Black"/>
              </a:rPr>
              <a:t>Тюкавин</a:t>
            </a: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 Андрей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  <a:r>
              <a:rPr lang="ru-RU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, </a:t>
            </a: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Geo</a:t>
            </a:r>
            <a:r>
              <a:rPr lang="ru-RU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 </a:t>
            </a:r>
            <a:endParaRPr lang="en-US" sz="1100" b="0" dirty="0" smtClean="0">
              <a:solidFill>
                <a:schemeClr val="tx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7479459" y="1203172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err="1" smtClean="0">
                <a:solidFill>
                  <a:schemeClr val="tx1"/>
                </a:solidFill>
                <a:latin typeface="GT Walsheim v2 Manual Black"/>
              </a:rPr>
              <a:t>Тувалева</a:t>
            </a: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 Юлия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Scientist</a:t>
            </a:r>
            <a:r>
              <a:rPr lang="ru-RU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, </a:t>
            </a: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Geo</a:t>
            </a:r>
            <a:r>
              <a:rPr lang="ru-RU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 </a:t>
            </a:r>
            <a:endParaRPr lang="en-US" sz="1100" b="0" dirty="0" smtClean="0">
              <a:solidFill>
                <a:schemeClr val="tx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3" name="Заголовок 4">
            <a:extLst>
              <a:ext uri="{FF2B5EF4-FFF2-40B4-BE49-F238E27FC236}">
                <a16:creationId xmlns:a16="http://schemas.microsoft.com/office/drawing/2014/main" xmlns="" id="{9FA38593-3A11-41FB-880E-D1149C5F3CFB}"/>
              </a:ext>
            </a:extLst>
          </p:cNvPr>
          <p:cNvSpPr txBox="1">
            <a:spLocks/>
          </p:cNvSpPr>
          <p:nvPr/>
        </p:nvSpPr>
        <p:spPr>
          <a:xfrm>
            <a:off x="7479460" y="2352750"/>
            <a:ext cx="2791911" cy="6760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3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355">
              <a:defRPr/>
            </a:pPr>
            <a:r>
              <a:rPr lang="ru-RU" sz="1100" b="0" dirty="0" smtClean="0">
                <a:solidFill>
                  <a:schemeClr val="tx1"/>
                </a:solidFill>
                <a:latin typeface="GT Walsheim v2 Manual Black"/>
              </a:rPr>
              <a:t>Морозов Александр</a:t>
            </a:r>
          </a:p>
          <a:p>
            <a:pPr defTabSz="685355">
              <a:defRPr/>
            </a:pPr>
            <a:r>
              <a:rPr lang="en-US" sz="1100" b="0" dirty="0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Data </a:t>
            </a:r>
            <a:r>
              <a:rPr lang="en-US" sz="1100" b="0" dirty="0" err="1" smtClean="0">
                <a:solidFill>
                  <a:schemeClr val="tx1"/>
                </a:solidFill>
                <a:latin typeface="GT Walsheim v2 Manual" panose="00000500000000000000" pitchFamily="50" charset="-52"/>
              </a:rPr>
              <a:t>Engeneer</a:t>
            </a:r>
            <a:endParaRPr lang="en-US" sz="1100" b="0" dirty="0" smtClean="0">
              <a:solidFill>
                <a:schemeClr val="tx1"/>
              </a:solidFill>
              <a:latin typeface="GT Walsheim v2 Manual" panose="00000500000000000000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2" y="3327766"/>
            <a:ext cx="1024382" cy="10243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18" y="981516"/>
            <a:ext cx="1031523" cy="103152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2" y="2140076"/>
            <a:ext cx="1036434" cy="103643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06" y="981516"/>
            <a:ext cx="1033768" cy="103376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92" y="2140076"/>
            <a:ext cx="1062898" cy="106289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437" y="3327766"/>
            <a:ext cx="1016137" cy="101613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837" y="981516"/>
            <a:ext cx="1073952" cy="107395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891" y="2140076"/>
            <a:ext cx="1062898" cy="10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05872" y="1238032"/>
                <a:ext cx="3952875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731982"/>
                    </a:solidFill>
                    <a:latin typeface="GT Walsheim v2 Manual" panose="00000500000000000000" pitchFamily="50" charset="-52"/>
                  </a:rPr>
                  <a:t>TF </a:t>
                </a:r>
                <a:r>
                  <a:rPr lang="en-US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(</a:t>
                </a:r>
                <a:r>
                  <a:rPr lang="en-US" sz="1600" dirty="0">
                    <a:solidFill>
                      <a:srgbClr val="00BA4D"/>
                    </a:solidFill>
                    <a:latin typeface="GT Walsheim v2 Manual" panose="00000500000000000000" pitchFamily="50" charset="-52"/>
                  </a:rPr>
                  <a:t>term</a:t>
                </a:r>
                <a:r>
                  <a:rPr lang="ru-RU" sz="1600" dirty="0">
                    <a:solidFill>
                      <a:srgbClr val="00BA4D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 smtClean="0">
                    <a:solidFill>
                      <a:srgbClr val="00BA4D"/>
                    </a:solidFill>
                    <a:latin typeface="GT Walsheim v2 Manual" panose="00000500000000000000" pitchFamily="50" charset="-52"/>
                  </a:rPr>
                  <a:t>frequency</a:t>
                </a:r>
                <a:r>
                  <a:rPr lang="ru-RU" sz="1600" dirty="0" smtClean="0">
                    <a:solidFill>
                      <a:srgbClr val="00BA4D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—</a:t>
                </a:r>
                <a:r>
                  <a:rPr lang="ru-RU" sz="1600" dirty="0" smtClean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 частота </a:t>
                </a:r>
                <a:r>
                  <a:rPr lang="ru-RU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слова)</a:t>
                </a: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Отношение числа вхождений некоторого слова к общему числу слов документа.</a:t>
                </a:r>
              </a:p>
              <a:p>
                <a:endParaRPr lang="ru-RU" sz="1600" dirty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:endParaRPr lang="ru-RU" sz="1600" dirty="0" smtClean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 smtClean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- число вхождений слова </a:t>
                </a:r>
                <a:r>
                  <a:rPr lang="ru-RU" sz="1600" dirty="0" smtClean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𝑡 в </a:t>
                </a:r>
                <a:r>
                  <a:rPr lang="ru-RU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документ</a:t>
                </a:r>
              </a:p>
              <a:p>
                <a:endParaRPr lang="ru-RU" sz="1600" dirty="0">
                  <a:solidFill>
                    <a:srgbClr val="000000"/>
                  </a:solidFill>
                  <a:latin typeface="GT Walsheim v2 Manual" panose="00000500000000000000" pitchFamily="50" charset="-5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1600" dirty="0" smtClean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GT Walsheim v2 Manual" panose="00000500000000000000" pitchFamily="50" charset="-52"/>
                  </a:rPr>
                  <a:t>- общее количество слов в документе</a:t>
                </a:r>
                <a:endParaRPr lang="ru-RU" sz="1600" dirty="0">
                  <a:latin typeface="GT Walsheim v2 Manual" panose="00000500000000000000" pitchFamily="50" charset="-52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72" y="1238032"/>
                <a:ext cx="3952875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926" t="-516" r="-154" b="-1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80" y="2314215"/>
            <a:ext cx="2723354" cy="87142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6232" y="282246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Извлечение признаков – </a:t>
            </a:r>
            <a:r>
              <a:rPr lang="en-US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TF-IDF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697729" y="1238032"/>
                <a:ext cx="4374833" cy="3303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731982"/>
                    </a:solidFill>
                    <a:latin typeface="GT Walsheim v2 Manual" panose="00000500000000000000" pitchFamily="50" charset="-52"/>
                  </a:rPr>
                  <a:t>IDF</a:t>
                </a:r>
                <a:r>
                  <a:rPr lang="ru-RU" sz="1600" dirty="0" smtClean="0"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>
                    <a:latin typeface="GT Walsheim v2 Manual" panose="00000500000000000000" pitchFamily="50" charset="-52"/>
                  </a:rPr>
                  <a:t>(</a:t>
                </a:r>
                <a:r>
                  <a:rPr lang="en-US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inverse</a:t>
                </a:r>
                <a:r>
                  <a:rPr lang="ru-RU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document</a:t>
                </a:r>
                <a:r>
                  <a:rPr lang="ru-RU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frequency</a:t>
                </a:r>
                <a:r>
                  <a:rPr lang="ru-RU" sz="1600" dirty="0">
                    <a:solidFill>
                      <a:srgbClr val="00B956"/>
                    </a:solidFill>
                    <a:latin typeface="GT Walsheim v2 Manual" panose="00000500000000000000" pitchFamily="50" charset="-52"/>
                  </a:rPr>
                  <a:t> </a:t>
                </a:r>
                <a:r>
                  <a:rPr lang="en-US" sz="1600" dirty="0">
                    <a:latin typeface="GT Walsheim v2 Manual" panose="00000500000000000000" pitchFamily="50" charset="-52"/>
                  </a:rPr>
                  <a:t>—</a:t>
                </a:r>
                <a:r>
                  <a:rPr lang="ru-RU" sz="1600" dirty="0">
                    <a:latin typeface="GT Walsheim v2 Manual" panose="00000500000000000000" pitchFamily="50" charset="-52"/>
                  </a:rPr>
                  <a:t> обратная частота документа)</a:t>
                </a:r>
              </a:p>
              <a:p>
                <a:r>
                  <a:rPr lang="ru-RU" sz="1600" dirty="0">
                    <a:latin typeface="GT Walsheim v2 Manual" panose="00000500000000000000" pitchFamily="50" charset="-52"/>
                  </a:rPr>
                  <a:t>Инверсия частоты, с которой некоторое слово встречается в документах коллекции</a:t>
                </a:r>
                <a:r>
                  <a:rPr lang="ru-RU" sz="1600" dirty="0" smtClean="0">
                    <a:latin typeface="GT Walsheim v2 Manual" panose="00000500000000000000" pitchFamily="50" charset="-52"/>
                  </a:rPr>
                  <a:t>.</a:t>
                </a:r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ru-RU" sz="1600" dirty="0" smtClean="0">
                    <a:latin typeface="GT Walsheim v2 Manual" panose="00000500000000000000" pitchFamily="50" charset="-52"/>
                  </a:rPr>
                  <a:t> </a:t>
                </a:r>
                <a:r>
                  <a:rPr lang="ru-RU" sz="1600" dirty="0">
                    <a:latin typeface="GT Walsheim v2 Manual" panose="00000500000000000000" pitchFamily="50" charset="-52"/>
                  </a:rPr>
                  <a:t>- количество документов в корпусе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1600" dirty="0" smtClean="0">
                    <a:latin typeface="GT Walsheim v2 Manual" panose="00000500000000000000" pitchFamily="50" charset="-52"/>
                  </a:rPr>
                  <a:t> </a:t>
                </a:r>
                <a:r>
                  <a:rPr lang="ru-RU" sz="1600" dirty="0">
                    <a:latin typeface="GT Walsheim v2 Manual" panose="00000500000000000000" pitchFamily="50" charset="-52"/>
                  </a:rPr>
                  <a:t>- число документов в коллекции, в которых встречается слово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600" dirty="0">
                  <a:latin typeface="GT Walsheim v2 Manual" panose="00000500000000000000" pitchFamily="50" charset="-5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GT Walsheim v2 Manual" panose="00000500000000000000" pitchFamily="50" charset="-52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9" y="1238032"/>
                <a:ext cx="4374833" cy="3303981"/>
              </a:xfrm>
              <a:prstGeom prst="rect">
                <a:avLst/>
              </a:prstGeom>
              <a:blipFill rotWithShape="0">
                <a:blip r:embed="rId4"/>
                <a:stretch>
                  <a:fillRect l="-837" t="-554" r="-1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228" y="2662191"/>
            <a:ext cx="3461765" cy="7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rown and black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5725" y="-127794"/>
            <a:ext cx="7916361" cy="528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25578" y="794"/>
            <a:ext cx="4518422" cy="5143500"/>
          </a:xfrm>
          <a:prstGeom prst="rect">
            <a:avLst/>
          </a:prstGeom>
          <a:solidFill>
            <a:srgbClr val="731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-1910759" y="-127794"/>
            <a:ext cx="6536338" cy="527208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TextBox 1"/>
          <p:cNvSpPr txBox="1"/>
          <p:nvPr/>
        </p:nvSpPr>
        <p:spPr>
          <a:xfrm>
            <a:off x="1085043" y="3817420"/>
            <a:ext cx="7327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Проклятие размерности?</a:t>
            </a:r>
            <a:endParaRPr lang="ru-RU" sz="4400" dirty="0">
              <a:solidFill>
                <a:schemeClr val="bg1"/>
              </a:solidFill>
              <a:latin typeface="GT Walsheim Pro Bold" panose="00000800000000000000" pitchFamily="50" charset="-52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44829" y="845820"/>
            <a:ext cx="817959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Проклятие размерности</a:t>
            </a:r>
            <a:r>
              <a:rPr lang="ru-RU" sz="16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600" dirty="0" smtClean="0">
                <a:latin typeface="GT Walsheim v2 Manual" panose="00000500000000000000" pitchFamily="50" charset="-52"/>
              </a:rPr>
              <a:t>– </a:t>
            </a:r>
            <a:r>
              <a:rPr lang="ru-RU" sz="1600" dirty="0">
                <a:latin typeface="GT Walsheim v2 Manual" panose="00000500000000000000" pitchFamily="50" charset="-52"/>
              </a:rPr>
              <a:t>проблема, связанная с экспоненциальным </a:t>
            </a:r>
            <a:r>
              <a:rPr lang="ru-RU" sz="1600" dirty="0" smtClean="0">
                <a:latin typeface="GT Walsheim v2 Manual" panose="00000500000000000000" pitchFamily="50" charset="-52"/>
              </a:rPr>
              <a:t>ростом </a:t>
            </a:r>
            <a:r>
              <a:rPr lang="ru-RU" sz="1600" dirty="0">
                <a:latin typeface="GT Walsheim v2 Manual" panose="00000500000000000000" pitchFamily="50" charset="-52"/>
              </a:rPr>
              <a:t>количества данных из-за увеличения размерности </a:t>
            </a:r>
            <a:r>
              <a:rPr lang="ru-RU" sz="1600" dirty="0" smtClean="0">
                <a:latin typeface="GT Walsheim v2 Manual" panose="00000500000000000000" pitchFamily="50" charset="-52"/>
              </a:rPr>
              <a:t>пространства, в сложных системах с большим количеством параметров. 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endParaRPr lang="ru-RU" sz="1400" dirty="0" smtClean="0">
              <a:latin typeface="GT Walsheim v2 Manual" panose="00000500000000000000" pitchFamily="50" charset="-52"/>
            </a:endParaRPr>
          </a:p>
          <a:p>
            <a:endParaRPr lang="ru-RU" sz="1400" dirty="0">
              <a:latin typeface="GT Walsheim v2 Manual" panose="00000500000000000000" pitchFamily="50" charset="-52"/>
            </a:endParaRPr>
          </a:p>
          <a:p>
            <a:endParaRPr lang="ru-RU" sz="1400" dirty="0" smtClean="0">
              <a:latin typeface="GT Walsheim v2 Manual" panose="00000500000000000000" pitchFamily="50" charset="-52"/>
            </a:endParaRPr>
          </a:p>
          <a:p>
            <a:endParaRPr lang="en-US" sz="1400" dirty="0" smtClean="0">
              <a:latin typeface="GT Walsheim v2 Manual" panose="00000500000000000000" pitchFamily="50" charset="-52"/>
            </a:endParaRPr>
          </a:p>
          <a:p>
            <a:endParaRPr lang="ru-RU" sz="1400" dirty="0">
              <a:latin typeface="GT Walsheim v2 Manual" panose="00000500000000000000" pitchFamily="50" charset="-52"/>
            </a:endParaRPr>
          </a:p>
          <a:p>
            <a:r>
              <a:rPr lang="ru-RU" sz="1400" b="1" dirty="0" smtClean="0">
                <a:latin typeface="GT Walsheim v2 Manual" panose="00000500000000000000" pitchFamily="50" charset="-52"/>
              </a:rPr>
              <a:t>Влечет следующие </a:t>
            </a:r>
            <a:r>
              <a:rPr lang="ru-RU" sz="1400" b="1" dirty="0">
                <a:latin typeface="GT Walsheim v2 Manual" panose="00000500000000000000" pitchFamily="50" charset="-52"/>
              </a:rPr>
              <a:t>трудности: 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400" dirty="0">
                <a:latin typeface="GT Walsheim v2 Manual" panose="00000500000000000000" pitchFamily="50" charset="-52"/>
              </a:rPr>
              <a:t>Трудоемкость вычислений 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400" dirty="0" smtClean="0">
                <a:latin typeface="GT Walsheim v2 Manual" panose="00000500000000000000" pitchFamily="50" charset="-52"/>
              </a:rPr>
              <a:t>Хранение </a:t>
            </a:r>
            <a:r>
              <a:rPr lang="ru-RU" sz="1400" dirty="0">
                <a:latin typeface="GT Walsheim v2 Manual" panose="00000500000000000000" pitchFamily="50" charset="-52"/>
              </a:rPr>
              <a:t>огромного количества данных 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400" dirty="0">
                <a:latin typeface="GT Walsheim v2 Manual" panose="00000500000000000000" pitchFamily="50" charset="-52"/>
              </a:rPr>
              <a:t>Увеличение доли шумов 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400" dirty="0">
                <a:latin typeface="GT Walsheim v2 Manual" panose="00000500000000000000" pitchFamily="50" charset="-52"/>
              </a:rPr>
              <a:t>В линейных классификаторах </a:t>
            </a:r>
            <a:r>
              <a:rPr lang="ru-RU" sz="1400" dirty="0" smtClean="0">
                <a:latin typeface="GT Walsheim v2 Manual" panose="00000500000000000000" pitchFamily="50" charset="-52"/>
              </a:rPr>
              <a:t>ведет </a:t>
            </a:r>
            <a:r>
              <a:rPr lang="ru-RU" sz="1400" dirty="0">
                <a:latin typeface="GT Walsheim v2 Manual" panose="00000500000000000000" pitchFamily="50" charset="-52"/>
              </a:rPr>
              <a:t>к проблемам мультиколлинеарности и переобучения. 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400" dirty="0">
                <a:latin typeface="GT Walsheim v2 Manual" panose="00000500000000000000" pitchFamily="50" charset="-52"/>
              </a:rPr>
              <a:t>В метрических классификаторах </a:t>
            </a:r>
            <a:r>
              <a:rPr lang="ru-RU" sz="1400" dirty="0" smtClean="0">
                <a:latin typeface="GT Walsheim v2 Manual" panose="00000500000000000000" pitchFamily="50" charset="-52"/>
              </a:rPr>
              <a:t>к снижению информативности. </a:t>
            </a:r>
            <a:endParaRPr lang="ru-RU" sz="1400" dirty="0">
              <a:latin typeface="GT Walsheim v2 Manual" panose="00000500000000000000" pitchFamily="50" charset="-52"/>
            </a:endParaRPr>
          </a:p>
          <a:p>
            <a:endParaRPr lang="ru-RU" sz="1400" dirty="0">
              <a:latin typeface="GT Walsheim v2 Manual" panose="00000500000000000000" pitchFamily="50" charset="-52"/>
            </a:endParaRPr>
          </a:p>
          <a:p>
            <a:pPr algn="just"/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Основная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идея — </a:t>
            </a:r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понизить размерность пространства,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спроецировать </a:t>
            </a:r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данные на подпространство меньшей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размерности</a:t>
            </a:r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(например</a:t>
            </a:r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,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с помощью метода </a:t>
            </a:r>
            <a:r>
              <a:rPr lang="ru-RU" sz="14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главных </a:t>
            </a:r>
            <a:r>
              <a:rPr lang="ru-RU" sz="1400" dirty="0" smtClean="0">
                <a:solidFill>
                  <a:srgbClr val="00BA4D"/>
                </a:solidFill>
                <a:latin typeface="GT Walsheim v2 Manual" panose="00000500000000000000" pitchFamily="50" charset="-52"/>
              </a:rPr>
              <a:t>компонент).</a:t>
            </a:r>
            <a:endParaRPr lang="ru-RU" sz="1400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8973" y="230105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Проклятие размерности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4000" t="35292" r="24042" b="27477"/>
          <a:stretch/>
        </p:blipFill>
        <p:spPr>
          <a:xfrm>
            <a:off x="4491475" y="1670771"/>
            <a:ext cx="4534891" cy="1760134"/>
          </a:xfrm>
          <a:prstGeom prst="rect">
            <a:avLst/>
          </a:prstGeom>
        </p:spPr>
      </p:pic>
      <p:pic>
        <p:nvPicPr>
          <p:cNvPr id="7" name="Picture 4" descr="\begin{equation*} \lim_{d \to \infty} \frac{\operatorname{dist}_{\max} - \operatorname{dist}_{\min}}{\operatorname{dist}_{\min}} \to 0 \end{equation*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905376"/>
            <a:ext cx="2314575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8650" y="1009589"/>
            <a:ext cx="78867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Отбор признаков – это 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выбор 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признаков, имеющих наиболее тесные взаимосвязи с целевой переменной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.</a:t>
            </a:r>
          </a:p>
          <a:p>
            <a:pPr fontAlgn="base"/>
            <a:endParaRPr lang="ru-RU" sz="1600" dirty="0">
              <a:latin typeface="GT Walsheim v2 Manual" panose="00000500000000000000" pitchFamily="50" charset="-52"/>
            </a:endParaRPr>
          </a:p>
          <a:p>
            <a:pPr algn="just" fontAlgn="base"/>
            <a:r>
              <a:rPr lang="ru-RU" sz="1600" dirty="0" smtClean="0">
                <a:latin typeface="GT Walsheim v2 Manual" panose="00000500000000000000" pitchFamily="50" charset="-52"/>
              </a:rPr>
              <a:t>Обеспечивает </a:t>
            </a:r>
            <a:r>
              <a:rPr lang="ru-RU" sz="1600" dirty="0">
                <a:latin typeface="GT Walsheim v2 Manual" panose="00000500000000000000" pitchFamily="50" charset="-52"/>
              </a:rPr>
              <a:t>три </a:t>
            </a:r>
            <a:r>
              <a:rPr lang="ru-RU" sz="1600" dirty="0" smtClean="0">
                <a:latin typeface="GT Walsheim v2 Manual" panose="00000500000000000000" pitchFamily="50" charset="-52"/>
              </a:rPr>
              <a:t>основных </a:t>
            </a:r>
            <a:r>
              <a:rPr lang="ru-RU" sz="1600" dirty="0">
                <a:latin typeface="GT Walsheim v2 Manual" panose="00000500000000000000" pitchFamily="50" charset="-52"/>
              </a:rPr>
              <a:t>преимущества</a:t>
            </a:r>
            <a:r>
              <a:rPr lang="ru-RU" sz="1600" dirty="0" smtClean="0">
                <a:latin typeface="GT Walsheim v2 Manual" panose="00000500000000000000" pitchFamily="50" charset="-52"/>
              </a:rPr>
              <a:t>:</a:t>
            </a:r>
          </a:p>
          <a:p>
            <a:pPr algn="just" fontAlgn="base"/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 algn="just" fontAlgn="base">
              <a:buFont typeface="+mj-lt"/>
              <a:buAutoNum type="arabicPeriod"/>
            </a:pPr>
            <a:r>
              <a:rPr lang="ru-RU" sz="1600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Уменьшение переобучения.</a:t>
            </a:r>
            <a:r>
              <a:rPr lang="ru-RU" sz="1600" dirty="0">
                <a:latin typeface="GT Walsheim v2 Manual" panose="00000500000000000000" pitchFamily="50" charset="-52"/>
              </a:rPr>
              <a:t> Чем меньше избыточных данных, тем меньше возможностей для модели принимать решения на основе «шума».</a:t>
            </a:r>
          </a:p>
          <a:p>
            <a:pPr marL="257175" indent="-257175" algn="just" fontAlgn="base">
              <a:buFont typeface="+mj-lt"/>
              <a:buAutoNum type="arabicPeriod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 algn="just" fontAlgn="base">
              <a:buFont typeface="+mj-lt"/>
              <a:buAutoNum type="arabicPeriod"/>
            </a:pPr>
            <a:r>
              <a:rPr lang="ru-RU" sz="1600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Повышение точности.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 </a:t>
            </a:r>
            <a:r>
              <a:rPr lang="ru-RU" sz="1600" dirty="0">
                <a:latin typeface="GT Walsheim v2 Manual" panose="00000500000000000000" pitchFamily="50" charset="-52"/>
              </a:rPr>
              <a:t>Чем меньше противоречивых данных, тем выше точность.</a:t>
            </a:r>
          </a:p>
          <a:p>
            <a:pPr marL="257175" indent="-257175" algn="just" fontAlgn="base">
              <a:buFont typeface="+mj-lt"/>
              <a:buAutoNum type="arabicPeriod"/>
            </a:pPr>
            <a:endParaRPr lang="ru-RU" sz="1600" dirty="0">
              <a:latin typeface="GT Walsheim v2 Manual" panose="00000500000000000000" pitchFamily="50" charset="-52"/>
            </a:endParaRPr>
          </a:p>
          <a:p>
            <a:pPr marL="257175" indent="-257175" algn="just" fontAlgn="base">
              <a:buFont typeface="+mj-lt"/>
              <a:buAutoNum type="arabicPeriod"/>
            </a:pPr>
            <a:r>
              <a:rPr lang="ru-RU" sz="1600" b="1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Сокращение времени обучения.</a:t>
            </a:r>
            <a:r>
              <a:rPr lang="ru-RU" sz="1600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 </a:t>
            </a:r>
            <a:r>
              <a:rPr lang="ru-RU" sz="1600" dirty="0">
                <a:latin typeface="GT Walsheim v2 Manual" panose="00000500000000000000" pitchFamily="50" charset="-52"/>
              </a:rPr>
              <a:t>Чем меньше данных, тем быстрее обучается модель.</a:t>
            </a:r>
          </a:p>
          <a:p>
            <a:pPr fontAlgn="base"/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8650" y="220970"/>
            <a:ext cx="8085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Отбор признаков (</a:t>
            </a:r>
            <a:r>
              <a:rPr lang="en-US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feature selection</a:t>
            </a:r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)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392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2657" y="794"/>
            <a:ext cx="4481343" cy="5143500"/>
          </a:xfrm>
          <a:prstGeom prst="rect">
            <a:avLst/>
          </a:prstGeom>
          <a:solidFill>
            <a:srgbClr val="731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7088" y="1322130"/>
            <a:ext cx="3657913" cy="3124200"/>
          </a:xfrm>
        </p:spPr>
        <p:txBody>
          <a:bodyPr/>
          <a:lstStyle/>
          <a:p>
            <a:r>
              <a:rPr lang="ru-RU" sz="1800" b="1" dirty="0" smtClean="0">
                <a:latin typeface="GT Walsheim v2 Manual" panose="00000500000000000000" pitchFamily="50" charset="-52"/>
              </a:rPr>
              <a:t>Время</a:t>
            </a:r>
            <a:r>
              <a:rPr lang="ru-RU" sz="1800" dirty="0" smtClean="0">
                <a:latin typeface="GT Walsheim v2 Manual" panose="00000500000000000000" pitchFamily="50" charset="-52"/>
              </a:rPr>
              <a:t> на вычисление признаков </a:t>
            </a:r>
            <a:endParaRPr lang="ru-RU" sz="1800" dirty="0">
              <a:latin typeface="GT Walsheim v2 Manual" panose="00000500000000000000" pitchFamily="50" charset="-52"/>
            </a:endParaRP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 smtClean="0">
                <a:latin typeface="GT Walsheim v2 Manual" panose="00000500000000000000" pitchFamily="50" charset="-52"/>
              </a:rPr>
              <a:t>Использование оперативной </a:t>
            </a:r>
            <a:r>
              <a:rPr lang="ru-RU" sz="1800" b="1" dirty="0" smtClean="0">
                <a:latin typeface="GT Walsheim v2 Manual" panose="00000500000000000000" pitchFamily="50" charset="-52"/>
              </a:rPr>
              <a:t>памяти</a:t>
            </a:r>
            <a:endParaRPr lang="ru-RU" sz="1800" b="1" dirty="0">
              <a:latin typeface="GT Walsheim v2 Manual" panose="00000500000000000000" pitchFamily="50" charset="-52"/>
            </a:endParaRP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 smtClean="0">
                <a:latin typeface="GT Walsheim v2 Manual" panose="00000500000000000000" pitchFamily="50" charset="-52"/>
              </a:rPr>
              <a:t>Ресурсы на получение дополнительных данных</a:t>
            </a:r>
            <a:endParaRPr lang="ru-RU" sz="1800" dirty="0">
              <a:latin typeface="GT Walsheim v2 Manual" panose="00000500000000000000" pitchFamily="50" charset="-52"/>
            </a:endParaRPr>
          </a:p>
          <a:p>
            <a:endParaRPr lang="ru-RU" sz="1800" dirty="0" smtClean="0">
              <a:latin typeface="GT Walsheim v2 Manual" panose="00000500000000000000" pitchFamily="50" charset="-52"/>
            </a:endParaRPr>
          </a:p>
          <a:p>
            <a:r>
              <a:rPr lang="ru-RU" sz="1800" dirty="0" smtClean="0">
                <a:latin typeface="GT Walsheim v2 Manual" panose="00000500000000000000" pitchFamily="50" charset="-52"/>
              </a:rPr>
              <a:t>Дополнительная нестабильность</a:t>
            </a:r>
            <a:endParaRPr lang="ru-RU" sz="1800" dirty="0"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3630" y="227075"/>
            <a:ext cx="6161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B956"/>
                </a:solidFill>
                <a:latin typeface="GT Walsheim Pro Bold" panose="00000800000000000000" pitchFamily="50" charset="-52"/>
              </a:rPr>
              <a:t>Стоимость признаков</a:t>
            </a:r>
            <a:endParaRPr lang="ru-RU" sz="28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1605" y="1067421"/>
            <a:ext cx="45281" cy="569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8" name="Прямоугольник 7"/>
          <p:cNvSpPr/>
          <p:nvPr/>
        </p:nvSpPr>
        <p:spPr>
          <a:xfrm>
            <a:off x="331605" y="1952174"/>
            <a:ext cx="45281" cy="569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9" name="Прямоугольник 8"/>
          <p:cNvSpPr/>
          <p:nvPr/>
        </p:nvSpPr>
        <p:spPr>
          <a:xfrm>
            <a:off x="335198" y="2884230"/>
            <a:ext cx="45281" cy="569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081720" y="1555399"/>
            <a:ext cx="3930809" cy="26576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3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328" indent="-243338" algn="l" defTabSz="91410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317" indent="-236990" algn="l" defTabSz="91410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4307" indent="-236990" algn="l" defTabSz="91410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644" indent="-243338" algn="l" defTabSz="91410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6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100" b="1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Добавление </a:t>
            </a:r>
            <a:r>
              <a:rPr lang="ru-RU" sz="2100" b="1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признаков </a:t>
            </a:r>
            <a:r>
              <a:rPr lang="en-US" sz="21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/>
            </a:r>
            <a:br>
              <a:rPr lang="en-US" sz="2100" dirty="0">
                <a:solidFill>
                  <a:srgbClr val="00B956"/>
                </a:solidFill>
                <a:latin typeface="GT Walsheim v2 Manual" panose="00000500000000000000" pitchFamily="50" charset="-52"/>
              </a:rPr>
            </a:br>
            <a:r>
              <a:rPr lang="ru-RU" sz="21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в </a:t>
            </a:r>
            <a:r>
              <a:rPr lang="ru-RU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модели </a:t>
            </a:r>
            <a:r>
              <a:rPr lang="ru-RU" sz="21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классификации позволяет</a:t>
            </a:r>
            <a:r>
              <a:rPr lang="ru-RU" sz="21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повысить их </a:t>
            </a:r>
            <a:r>
              <a:rPr lang="ru-RU" sz="21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качество, </a:t>
            </a:r>
            <a:r>
              <a:rPr lang="ru-RU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но требует дополнительного контроля их стабильности </a:t>
            </a:r>
            <a:r>
              <a:rPr lang="en-US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/>
            </a:r>
            <a:br>
              <a:rPr lang="en-US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</a:br>
            <a:r>
              <a:rPr lang="ru-RU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(</a:t>
            </a:r>
            <a:r>
              <a:rPr lang="en-US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Data Quality</a:t>
            </a:r>
            <a:r>
              <a:rPr lang="ru-RU" sz="21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)</a:t>
            </a:r>
            <a:endParaRPr lang="ru-RU" sz="21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8617" y="3816286"/>
            <a:ext cx="45281" cy="569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</p:spTree>
    <p:extLst>
      <p:ext uri="{BB962C8B-B14F-4D97-AF65-F5344CB8AC3E}">
        <p14:creationId xmlns:p14="http://schemas.microsoft.com/office/powerpoint/2010/main" val="7805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9828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Слайд think-cell" r:id="rId6" imgW="444" imgH="446" progId="TCLayout.ActiveDocument.1">
                  <p:embed/>
                </p:oleObj>
              </mc:Choice>
              <mc:Fallback>
                <p:oleObj name="Слайд think-cell" r:id="rId6" imgW="444" imgH="4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ru-RU" sz="4000" b="1" dirty="0" err="1" smtClean="0">
              <a:latin typeface="GT Walsheim Pro Bold" panose="00000800000000000000" pitchFamily="50" charset="-52"/>
              <a:sym typeface="GT Walsheim Pro Bold" panose="00000800000000000000" pitchFamily="50" charset="-52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92893" y="1826522"/>
            <a:ext cx="9180430" cy="1863900"/>
          </a:xfrm>
        </p:spPr>
        <p:txBody>
          <a:bodyPr/>
          <a:lstStyle/>
          <a:p>
            <a:r>
              <a:rPr lang="ru-RU" b="1" dirty="0" smtClean="0"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Метрические методы</a:t>
            </a:r>
            <a:br>
              <a:rPr lang="ru-RU" b="1" dirty="0" smtClean="0"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</a:br>
            <a:r>
              <a:rPr lang="ru-RU" b="1" dirty="0" smtClean="0"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в обучении с учителем </a:t>
            </a:r>
            <a:r>
              <a:rPr lang="en-US" b="1" dirty="0" smtClean="0"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k-NN</a:t>
            </a:r>
            <a:endParaRPr lang="ru-RU" b="1" dirty="0">
              <a:latin typeface="GT Walsheim Pro Bold" panose="00000800000000000000" pitchFamily="50" charset="-52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n showing his tongue while riding on A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4753"/>
            <a:ext cx="9144000" cy="609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0" y="-954753"/>
            <a:ext cx="9144000" cy="609904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>
              <a:latin typeface="GT Walsheim Pro Bold" panose="000008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 rot="21440275">
            <a:off x="5538936" y="3390063"/>
            <a:ext cx="28969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Gilroy Light" panose="00000400000000000000" pitchFamily="50" charset="-52"/>
                <a:ea typeface="Bebas Neue" charset="0"/>
                <a:cs typeface="Bebas Neue" charset="0"/>
              </a:rPr>
              <a:t>и </a:t>
            </a:r>
            <a:r>
              <a:rPr lang="ru-RU" sz="2700" dirty="0" smtClean="0">
                <a:solidFill>
                  <a:schemeClr val="bg1"/>
                </a:solidFill>
                <a:latin typeface="Gilroy Light" panose="00000400000000000000" pitchFamily="50" charset="-52"/>
                <a:ea typeface="Bebas Neue" charset="0"/>
                <a:cs typeface="Bebas Neue" charset="0"/>
              </a:rPr>
              <a:t>я скажу кто ты!</a:t>
            </a:r>
            <a:endParaRPr lang="ru-RU" sz="2700" dirty="0">
              <a:solidFill>
                <a:schemeClr val="bg1"/>
              </a:solidFill>
              <a:latin typeface="Gilroy Light" panose="00000400000000000000" pitchFamily="50" charset="-52"/>
              <a:ea typeface="Bebas Neue" charset="0"/>
              <a:cs typeface="Bebas Neue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 rot="21481871">
            <a:off x="5388115" y="2582428"/>
            <a:ext cx="3391790" cy="8251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Прямоугольник 8"/>
          <p:cNvSpPr/>
          <p:nvPr/>
        </p:nvSpPr>
        <p:spPr>
          <a:xfrm rot="21481871">
            <a:off x="5317793" y="2515866"/>
            <a:ext cx="3339230" cy="825143"/>
          </a:xfrm>
          <a:prstGeom prst="rect">
            <a:avLst/>
          </a:prstGeom>
          <a:solidFill>
            <a:srgbClr val="00B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TextBox 9"/>
          <p:cNvSpPr txBox="1"/>
          <p:nvPr/>
        </p:nvSpPr>
        <p:spPr>
          <a:xfrm rot="21433246">
            <a:off x="1446559" y="2538233"/>
            <a:ext cx="7444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Скажи мне   кто твой друг …</a:t>
            </a:r>
            <a:endParaRPr lang="ru-RU" sz="4800" b="1" dirty="0">
              <a:solidFill>
                <a:schemeClr val="bg1"/>
              </a:solidFill>
              <a:latin typeface="GT Walsheim Pro Bold" panose="00000800000000000000" pitchFamily="50" charset="-52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71487" y="1199924"/>
            <a:ext cx="38264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К-ближайших соседей </a:t>
            </a:r>
            <a:r>
              <a:rPr lang="ru-RU" dirty="0">
                <a:latin typeface="GT Walsheim v2 Manual" panose="00000500000000000000" pitchFamily="50" charset="-52"/>
              </a:rPr>
              <a:t>— очень простой и очень эффективный алгоритм. </a:t>
            </a:r>
            <a:endParaRPr lang="ru-RU" dirty="0" smtClean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r>
              <a:rPr lang="ru-RU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Предсказание для новой точки </a:t>
            </a:r>
            <a:r>
              <a:rPr lang="ru-RU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проводится </a:t>
            </a:r>
            <a:r>
              <a:rPr lang="ru-RU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путём поиска K ближайших соседей в наборе данных и усреднения выходной переменной для этих K экземпляров.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1488" y="207479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endParaRPr lang="ru-RU" sz="32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7921" y="953227"/>
            <a:ext cx="4846079" cy="3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="" xmlns:a16="http://schemas.microsoft.com/office/drawing/2014/main" id="{0AB17EA7-44B7-E142-9FA8-AEDC98BA1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54385"/>
              </p:ext>
            </p:extLst>
          </p:nvPr>
        </p:nvGraphicFramePr>
        <p:xfrm>
          <a:off x="757237" y="1640791"/>
          <a:ext cx="7672388" cy="278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97">
                  <a:extLst>
                    <a:ext uri="{9D8B030D-6E8A-4147-A177-3AD203B41FA5}">
                      <a16:colId xmlns="" xmlns:a16="http://schemas.microsoft.com/office/drawing/2014/main" val="126036530"/>
                    </a:ext>
                  </a:extLst>
                </a:gridCol>
                <a:gridCol w="1918097">
                  <a:extLst>
                    <a:ext uri="{9D8B030D-6E8A-4147-A177-3AD203B41FA5}">
                      <a16:colId xmlns="" xmlns:a16="http://schemas.microsoft.com/office/drawing/2014/main" val="2725664242"/>
                    </a:ext>
                  </a:extLst>
                </a:gridCol>
                <a:gridCol w="1918097">
                  <a:extLst>
                    <a:ext uri="{9D8B030D-6E8A-4147-A177-3AD203B41FA5}">
                      <a16:colId xmlns="" xmlns:a16="http://schemas.microsoft.com/office/drawing/2014/main" val="923962145"/>
                    </a:ext>
                  </a:extLst>
                </a:gridCol>
                <a:gridCol w="1918097">
                  <a:extLst>
                    <a:ext uri="{9D8B030D-6E8A-4147-A177-3AD203B41FA5}">
                      <a16:colId xmlns="" xmlns:a16="http://schemas.microsoft.com/office/drawing/2014/main" val="4223316820"/>
                    </a:ext>
                  </a:extLst>
                </a:gridCol>
              </a:tblGrid>
              <a:tr h="464722"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GT Walsheim v2 Manual" panose="00000500000000000000" pitchFamily="50" charset="-52"/>
                        </a:rPr>
                        <a:t>Продукт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GT Walsheim v2 Manual" panose="00000500000000000000" pitchFamily="50" charset="-52"/>
                        </a:rPr>
                        <a:t>Сладость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GT Walsheim v2 Manual" panose="00000500000000000000" pitchFamily="50" charset="-52"/>
                        </a:rPr>
                        <a:t>Хруст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GT Walsheim v2 Manual" panose="00000500000000000000" pitchFamily="50" charset="-52"/>
                        </a:rPr>
                        <a:t>Класс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GT Walsheim v2 Manual" panose="00000500000000000000" pitchFamily="50" charset="-5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595137"/>
                  </a:ext>
                </a:extLst>
              </a:tr>
              <a:tr h="464722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яблоко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фрукт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79850126"/>
                  </a:ext>
                </a:extLst>
              </a:tr>
              <a:tr h="464722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огурец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овощ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217178068"/>
                  </a:ext>
                </a:extLst>
              </a:tr>
              <a:tr h="464722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банан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фрукт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304482842"/>
                  </a:ext>
                </a:extLst>
              </a:tr>
              <a:tr h="464722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бекон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протеин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595054393"/>
                  </a:ext>
                </a:extLst>
              </a:tr>
              <a:tr h="464722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GT Walsheim v2 Manual" panose="00000500000000000000" pitchFamily="50" charset="-52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05410550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71488" y="207479"/>
            <a:ext cx="5359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r>
              <a:rPr lang="en-US" sz="36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 – </a:t>
            </a:r>
            <a:r>
              <a:rPr lang="ru-RU" sz="36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характеристики</a:t>
            </a:r>
            <a:endParaRPr lang="ru-RU" sz="36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9491" y="207479"/>
            <a:ext cx="1571624" cy="16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701" y="1832677"/>
            <a:ext cx="7450726" cy="168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chemeClr val="bg1"/>
                </a:solidFill>
                <a:latin typeface="GT Walsheim Pro Black" charset="0"/>
                <a:ea typeface="GT Walsheim Pro Black" charset="0"/>
                <a:cs typeface="GT Walsheim Pro Black" charset="0"/>
              </a:rPr>
              <a:t>Гипотеза </a:t>
            </a:r>
          </a:p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chemeClr val="bg1"/>
                </a:solidFill>
                <a:latin typeface="GT Walsheim Pro Black" charset="0"/>
                <a:ea typeface="GT Walsheim Pro Black" charset="0"/>
                <a:cs typeface="GT Walsheim Pro Black" charset="0"/>
              </a:rPr>
              <a:t>компактности</a:t>
            </a:r>
            <a:endParaRPr lang="ru-RU" sz="7200" b="1" dirty="0">
              <a:solidFill>
                <a:schemeClr val="bg1"/>
              </a:solidFill>
              <a:latin typeface="GT Walsheim Pro Black" charset="0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4695" y="1403430"/>
            <a:ext cx="63811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Понимание классических алгоритмов машинного обучения (линейные модели, деревья, ансамбли и т.д.).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Знание базовых метрик.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Умение строить свои модели и проектировать. эксперименты для их использования.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Умение работать с данными разной природы.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Понимание того, как </a:t>
            </a:r>
            <a:r>
              <a:rPr lang="en-US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DS </a:t>
            </a: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помогает бизнесу.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4695" y="345370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8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Чему научитесь:</a:t>
            </a:r>
            <a:endParaRPr lang="ru-RU" sz="2800" dirty="0">
              <a:solidFill>
                <a:srgbClr val="00B956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7603">
            <a:off x="6603099" y="501513"/>
            <a:ext cx="2433060" cy="2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30131F0-D495-274C-A869-AFAB60C7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550"/>
            <a:ext cx="7886700" cy="1366638"/>
          </a:xfrm>
        </p:spPr>
        <p:txBody>
          <a:bodyPr/>
          <a:lstStyle/>
          <a:p>
            <a:r>
              <a:rPr lang="ru-RU" sz="2400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Если мера сходства объектов введена достаточно удачно, то схожие объекты гораздо чаще лежат в одном классе, чем в разных</a:t>
            </a:r>
            <a:r>
              <a:rPr lang="ru-RU" sz="2400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45854" y="307053"/>
            <a:ext cx="7023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r>
              <a:rPr lang="ru-RU" sz="36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 – гипотеза компактности</a:t>
            </a:r>
            <a:endParaRPr lang="ru-RU" sz="36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3576" y="2909014"/>
            <a:ext cx="8014834" cy="1129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628650" y="2909014"/>
            <a:ext cx="69850" cy="1129585"/>
          </a:xfrm>
          <a:prstGeom prst="rect">
            <a:avLst/>
          </a:prstGeom>
          <a:solidFill>
            <a:srgbClr val="731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algn="ctr"/>
            <a:endParaRPr lang="ru-RU" sz="1600" dirty="0" err="1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866775" y="2909015"/>
            <a:ext cx="7641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GT Walsheim v2 Manual" panose="00000500000000000000" pitchFamily="50" charset="-52"/>
              </a:rPr>
              <a:t>В этом </a:t>
            </a:r>
            <a:r>
              <a:rPr lang="ru-RU" sz="2000" dirty="0" smtClean="0">
                <a:latin typeface="GT Walsheim v2 Manual" panose="00000500000000000000" pitchFamily="50" charset="-52"/>
              </a:rPr>
              <a:t>случае</a:t>
            </a:r>
            <a:r>
              <a:rPr lang="en-US" sz="2000" dirty="0">
                <a:latin typeface="GT Walsheim v2 Manual" panose="00000500000000000000" pitchFamily="50" charset="-52"/>
              </a:rPr>
              <a:t>,</a:t>
            </a:r>
            <a:r>
              <a:rPr lang="ru-RU" sz="2000" dirty="0" smtClean="0">
                <a:latin typeface="GT Walsheim v2 Manual" panose="00000500000000000000" pitchFamily="50" charset="-52"/>
              </a:rPr>
              <a:t> </a:t>
            </a:r>
            <a:r>
              <a:rPr lang="ru-RU" sz="2000" dirty="0">
                <a:latin typeface="GT Walsheim v2 Manual" panose="00000500000000000000" pitchFamily="50" charset="-52"/>
              </a:rPr>
              <a:t>граница между классами имеет достаточно простую форму, а классы образуют компактно локализованные области в пространстве </a:t>
            </a:r>
            <a:r>
              <a:rPr lang="ru-RU" sz="2000" dirty="0" smtClean="0">
                <a:latin typeface="GT Walsheim v2 Manual" panose="00000500000000000000" pitchFamily="50" charset="-52"/>
              </a:rPr>
              <a:t>объектов</a:t>
            </a:r>
            <a:endParaRPr lang="ru-RU" sz="2000" dirty="0">
              <a:latin typeface="GT Walsheim v2 Manua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22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80048" y="200142"/>
            <a:ext cx="1096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endParaRPr lang="ru-RU" sz="32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pic>
        <p:nvPicPr>
          <p:cNvPr id="6" name="Объект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C22123DB-4DF8-6C4B-AD43-63E69BAA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616" y="944937"/>
            <a:ext cx="4128248" cy="3548974"/>
          </a:xfrm>
        </p:spPr>
      </p:pic>
      <p:pic>
        <p:nvPicPr>
          <p:cNvPr id="8" name="Объект 4">
            <a:extLst>
              <a:ext uri="{FF2B5EF4-FFF2-40B4-BE49-F238E27FC236}">
                <a16:creationId xmlns="" xmlns:a16="http://schemas.microsoft.com/office/drawing/2014/main" id="{D71940EF-6CB5-594B-B259-CF4EC323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895" y="932451"/>
            <a:ext cx="3978952" cy="35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71488" y="1199925"/>
            <a:ext cx="80974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Для классификации каждого из объектов тестовой выборки необходимо последовательно выполнить следующие операции:</a:t>
            </a: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Вычислить расстояние до каждого из объектов обучающей выборки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Отобрать k объектов обучающей выборки, расстояние до которых минимально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BA4D"/>
              </a:solidFill>
              <a:latin typeface="GT Walsheim v2 Manual" panose="00000500000000000000" pitchFamily="50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Класс классифицируемого объекта — это класс, наиболее часто встречающийся среди k ближайших соседей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1488" y="215241"/>
            <a:ext cx="1096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endParaRPr lang="ru-RU" sz="36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2580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13C3EDA-B290-D945-812B-67BE3F03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60" y="1268810"/>
            <a:ext cx="7707630" cy="3556958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Метод 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ближайшего соседа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 </a:t>
            </a:r>
            <a:r>
              <a:rPr lang="ru-RU" dirty="0">
                <a:latin typeface="GT Walsheim v2 Manual" panose="00000500000000000000" pitchFamily="50" charset="-52"/>
              </a:rPr>
              <a:t>— </a:t>
            </a:r>
            <a:r>
              <a:rPr lang="ru-RU" dirty="0" smtClean="0">
                <a:latin typeface="GT Walsheim v2 Manual" panose="00000500000000000000" pitchFamily="50" charset="-52"/>
              </a:rPr>
              <a:t>классифицируемый </a:t>
            </a:r>
            <a:r>
              <a:rPr lang="ru-RU" dirty="0">
                <a:latin typeface="GT Walsheim v2 Manual" panose="00000500000000000000" pitchFamily="50" charset="-52"/>
              </a:rPr>
              <a:t>объект относится к тому классу, которому </a:t>
            </a:r>
            <a:r>
              <a:rPr lang="ru-RU" dirty="0" smtClean="0">
                <a:latin typeface="GT Walsheim v2 Manual" panose="00000500000000000000" pitchFamily="50" charset="-52"/>
              </a:rPr>
              <a:t>принадлежит ближайший </a:t>
            </a:r>
            <a:r>
              <a:rPr lang="ru-RU" dirty="0">
                <a:latin typeface="GT Walsheim v2 Manual" panose="00000500000000000000" pitchFamily="50" charset="-52"/>
              </a:rPr>
              <a:t>к нему </a:t>
            </a:r>
            <a:r>
              <a:rPr lang="ru-RU" dirty="0" smtClean="0">
                <a:latin typeface="GT Walsheim v2 Manual" panose="00000500000000000000" pitchFamily="50" charset="-52"/>
              </a:rPr>
              <a:t>объект </a:t>
            </a:r>
            <a:r>
              <a:rPr lang="ru-RU" dirty="0">
                <a:latin typeface="GT Walsheim v2 Manual" panose="00000500000000000000" pitchFamily="50" charset="-52"/>
              </a:rPr>
              <a:t>обучающей выборки</a:t>
            </a:r>
            <a:r>
              <a:rPr lang="ru-RU" dirty="0" smtClean="0">
                <a:latin typeface="GT Walsheim v2 Manual" panose="00000500000000000000" pitchFamily="50" charset="-52"/>
              </a:rPr>
              <a:t>.</a:t>
            </a:r>
          </a:p>
          <a:p>
            <a:endParaRPr lang="ru-RU" dirty="0">
              <a:latin typeface="GT Walsheim v2 Manual" panose="00000500000000000000" pitchFamily="50" charset="-52"/>
            </a:endParaRPr>
          </a:p>
          <a:p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Метод </a:t>
            </a:r>
            <a:r>
              <a:rPr lang="en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k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-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ближайших 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соседей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 (</a:t>
            </a:r>
            <a:r>
              <a:rPr lang="en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k</a:t>
            </a:r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-</a:t>
            </a:r>
            <a:r>
              <a:rPr lang="en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Nearest </a:t>
            </a:r>
            <a:r>
              <a:rPr lang="en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Neighbors) </a:t>
            </a:r>
            <a:r>
              <a:rPr lang="en" dirty="0">
                <a:latin typeface="GT Walsheim v2 Manual" panose="00000500000000000000" pitchFamily="50" charset="-52"/>
              </a:rPr>
              <a:t>— </a:t>
            </a:r>
            <a:r>
              <a:rPr lang="ru-RU" dirty="0">
                <a:latin typeface="GT Walsheim v2 Manual" panose="00000500000000000000" pitchFamily="50" charset="-52"/>
              </a:rPr>
              <a:t>д</a:t>
            </a:r>
            <a:r>
              <a:rPr lang="ru-RU" dirty="0" smtClean="0">
                <a:latin typeface="GT Walsheim v2 Manual" panose="00000500000000000000" pitchFamily="50" charset="-52"/>
              </a:rPr>
              <a:t>ля </a:t>
            </a:r>
            <a:r>
              <a:rPr lang="ru-RU" dirty="0">
                <a:latin typeface="GT Walsheim v2 Manual" panose="00000500000000000000" pitchFamily="50" charset="-52"/>
              </a:rPr>
              <a:t>повышения надёжности классификации объект относится к тому классу, которому принадлежит большинство из его соседей — </a:t>
            </a:r>
            <a:r>
              <a:rPr lang="en" i="1" dirty="0">
                <a:latin typeface="GT Walsheim v2 Manual" panose="00000500000000000000" pitchFamily="50" charset="-52"/>
              </a:rPr>
              <a:t>k</a:t>
            </a:r>
            <a:r>
              <a:rPr lang="en" dirty="0">
                <a:latin typeface="GT Walsheim v2 Manual" panose="00000500000000000000" pitchFamily="50" charset="-52"/>
              </a:rPr>
              <a:t> </a:t>
            </a:r>
            <a:r>
              <a:rPr lang="ru-RU" dirty="0">
                <a:latin typeface="GT Walsheim v2 Manual" panose="00000500000000000000" pitchFamily="50" charset="-52"/>
              </a:rPr>
              <a:t>ближайших к нему объектов обучающей выборки </a:t>
            </a:r>
            <a:r>
              <a:rPr lang="en" i="1" dirty="0">
                <a:latin typeface="GT Walsheim v2 Manual" panose="00000500000000000000" pitchFamily="50" charset="-52"/>
              </a:rPr>
              <a:t>x</a:t>
            </a:r>
            <a:r>
              <a:rPr lang="en" i="1" baseline="-25000" dirty="0">
                <a:latin typeface="GT Walsheim v2 Manual" panose="00000500000000000000" pitchFamily="50" charset="-52"/>
              </a:rPr>
              <a:t>i</a:t>
            </a:r>
            <a:r>
              <a:rPr lang="en" dirty="0">
                <a:latin typeface="GT Walsheim v2 Manual" panose="00000500000000000000" pitchFamily="50" charset="-52"/>
              </a:rPr>
              <a:t>. </a:t>
            </a:r>
            <a:r>
              <a:rPr lang="ru-RU" dirty="0" smtClean="0">
                <a:latin typeface="GT Walsheim v2 Manual" panose="00000500000000000000" pitchFamily="50" charset="-52"/>
              </a:rPr>
              <a:t>В задачах с двумя классами число соседей берут нечётным.</a:t>
            </a:r>
          </a:p>
          <a:p>
            <a:endParaRPr lang="ru-RU" dirty="0" smtClean="0">
              <a:latin typeface="GT Walsheim v2 Manual" panose="00000500000000000000" pitchFamily="50" charset="-52"/>
            </a:endParaRPr>
          </a:p>
          <a:p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Метод 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взвешенных ближайших соседей</a:t>
            </a:r>
            <a:r>
              <a:rPr lang="ru-RU" dirty="0">
                <a:latin typeface="GT Walsheim v2 Manual" panose="00000500000000000000" pitchFamily="50" charset="-52"/>
              </a:rPr>
              <a:t> — в задачах с числом классов 3 и более нечётность уже не помогает и ситуации неоднозначности всё равно могут возникать. Тогда </a:t>
            </a:r>
            <a:r>
              <a:rPr lang="en" i="1" dirty="0">
                <a:latin typeface="GT Walsheim v2 Manual" panose="00000500000000000000" pitchFamily="50" charset="-52"/>
              </a:rPr>
              <a:t>i</a:t>
            </a:r>
            <a:r>
              <a:rPr lang="en" dirty="0">
                <a:latin typeface="GT Walsheim v2 Manual" panose="00000500000000000000" pitchFamily="50" charset="-52"/>
              </a:rPr>
              <a:t>-</a:t>
            </a:r>
            <a:r>
              <a:rPr lang="ru-RU" dirty="0" err="1">
                <a:latin typeface="GT Walsheim v2 Manual" panose="00000500000000000000" pitchFamily="50" charset="-52"/>
              </a:rPr>
              <a:t>му</a:t>
            </a:r>
            <a:r>
              <a:rPr lang="ru-RU" dirty="0">
                <a:latin typeface="GT Walsheim v2 Manual" panose="00000500000000000000" pitchFamily="50" charset="-52"/>
              </a:rPr>
              <a:t> соседу приписывается вес </a:t>
            </a:r>
            <a:r>
              <a:rPr lang="en" i="1" dirty="0" err="1">
                <a:latin typeface="GT Walsheim v2 Manual" panose="00000500000000000000" pitchFamily="50" charset="-52"/>
              </a:rPr>
              <a:t>w</a:t>
            </a:r>
            <a:r>
              <a:rPr lang="en" i="1" baseline="-25000" dirty="0" err="1">
                <a:latin typeface="GT Walsheim v2 Manual" panose="00000500000000000000" pitchFamily="50" charset="-52"/>
              </a:rPr>
              <a:t>i</a:t>
            </a:r>
            <a:r>
              <a:rPr lang="en" dirty="0">
                <a:latin typeface="GT Walsheim v2 Manual" panose="00000500000000000000" pitchFamily="50" charset="-52"/>
              </a:rPr>
              <a:t>, </a:t>
            </a:r>
            <a:r>
              <a:rPr lang="ru-RU" dirty="0">
                <a:latin typeface="GT Walsheim v2 Manual" panose="00000500000000000000" pitchFamily="50" charset="-52"/>
              </a:rPr>
              <a:t>как правило, убывающий с ростом ранга соседа </a:t>
            </a:r>
            <a:r>
              <a:rPr lang="en" i="1" dirty="0" err="1">
                <a:latin typeface="GT Walsheim v2 Manual" panose="00000500000000000000" pitchFamily="50" charset="-52"/>
              </a:rPr>
              <a:t>i</a:t>
            </a:r>
            <a:r>
              <a:rPr lang="en" dirty="0">
                <a:latin typeface="GT Walsheim v2 Manual" panose="00000500000000000000" pitchFamily="50" charset="-52"/>
              </a:rPr>
              <a:t>. </a:t>
            </a:r>
            <a:r>
              <a:rPr lang="ru-RU" dirty="0">
                <a:latin typeface="GT Walsheim v2 Manual" panose="00000500000000000000" pitchFamily="50" charset="-52"/>
              </a:rPr>
              <a:t>Объект относится к тому классу, который набирает больший суммарный вес среди </a:t>
            </a:r>
            <a:r>
              <a:rPr lang="en" i="1" dirty="0">
                <a:latin typeface="GT Walsheim v2 Manual" panose="00000500000000000000" pitchFamily="50" charset="-52"/>
              </a:rPr>
              <a:t>k</a:t>
            </a:r>
            <a:r>
              <a:rPr lang="en" dirty="0">
                <a:latin typeface="GT Walsheim v2 Manual" panose="00000500000000000000" pitchFamily="50" charset="-52"/>
              </a:rPr>
              <a:t> </a:t>
            </a:r>
            <a:r>
              <a:rPr lang="ru-RU" dirty="0">
                <a:latin typeface="GT Walsheim v2 Manual" panose="00000500000000000000" pitchFamily="50" charset="-52"/>
              </a:rPr>
              <a:t>ближайших соседей.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3848" y="272532"/>
            <a:ext cx="6442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kNN</a:t>
            </a:r>
            <a:r>
              <a:rPr lang="ru-RU" sz="3600" dirty="0" smtClean="0">
                <a:solidFill>
                  <a:srgbClr val="00B956"/>
                </a:solidFill>
                <a:latin typeface="GT Walsheim Pro Bold" panose="00000800000000000000" pitchFamily="50" charset="-52"/>
              </a:rPr>
              <a:t> – вариации алгоритма</a:t>
            </a:r>
            <a:endParaRPr lang="ru-RU" sz="36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4311" y="1129499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01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5457" y="2001491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02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0266" y="3537786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03</a:t>
            </a:r>
            <a:endParaRPr lang="ru-RU" sz="2400" dirty="0">
              <a:solidFill>
                <a:srgbClr val="00B956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1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748B12E-890F-604F-91FC-D2F740DD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8812"/>
            <a:ext cx="7886700" cy="3992731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GT Walsheim v2 Manual" panose="00000500000000000000" pitchFamily="50" charset="-52"/>
              </a:rPr>
              <a:t>Выборка:	</a:t>
            </a:r>
            <a:r>
              <a:rPr lang="en" sz="18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X</a:t>
            </a:r>
            <a:r>
              <a:rPr lang="en" sz="1800" baseline="-250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m</a:t>
            </a:r>
            <a:r>
              <a:rPr lang="en" sz="18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={(x</a:t>
            </a:r>
            <a:r>
              <a:rPr lang="en" sz="1800" baseline="-250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1</a:t>
            </a:r>
            <a:r>
              <a:rPr lang="en" sz="18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,y</a:t>
            </a:r>
            <a:r>
              <a:rPr lang="en" sz="1800" baseline="-250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1</a:t>
            </a:r>
            <a:r>
              <a:rPr lang="en" sz="18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),…,(</a:t>
            </a:r>
            <a:r>
              <a:rPr lang="en" sz="18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x</a:t>
            </a:r>
            <a:r>
              <a:rPr lang="en" sz="1800" baseline="-250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m</a:t>
            </a:r>
            <a:r>
              <a:rPr lang="en" sz="18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,y</a:t>
            </a:r>
            <a:r>
              <a:rPr lang="en" sz="1800" baseline="-25000" dirty="0" err="1">
                <a:solidFill>
                  <a:srgbClr val="222222"/>
                </a:solidFill>
                <a:latin typeface="GT Walsheim v2 Manual" panose="00000500000000000000" pitchFamily="50" charset="-52"/>
              </a:rPr>
              <a:t>m</a:t>
            </a:r>
            <a:r>
              <a:rPr lang="en" sz="1800" dirty="0">
                <a:solidFill>
                  <a:srgbClr val="222222"/>
                </a:solidFill>
                <a:latin typeface="GT Walsheim v2 Manual" panose="00000500000000000000" pitchFamily="50" charset="-52"/>
              </a:rPr>
              <a:t>)}</a:t>
            </a:r>
            <a:endParaRPr lang="ru-RU" sz="1800" dirty="0">
              <a:solidFill>
                <a:srgbClr val="222222"/>
              </a:solidFill>
              <a:latin typeface="GT Walsheim v2 Manual" panose="00000500000000000000" pitchFamily="50" charset="-52"/>
            </a:endParaRPr>
          </a:p>
          <a:p>
            <a:r>
              <a:rPr lang="ru-RU" sz="1800" dirty="0">
                <a:latin typeface="GT Walsheim v2 Manual" panose="00000500000000000000" pitchFamily="50" charset="-52"/>
              </a:rPr>
              <a:t>Функция расстояния:	</a:t>
            </a:r>
            <a:r>
              <a:rPr lang="el-GR" sz="1800" dirty="0"/>
              <a:t>ρ(</a:t>
            </a:r>
            <a:r>
              <a:rPr lang="en" sz="1800" dirty="0" err="1">
                <a:latin typeface="GT Walsheim v2 Manual" panose="00000500000000000000" pitchFamily="50" charset="-52"/>
              </a:rPr>
              <a:t>x,x</a:t>
            </a:r>
            <a:r>
              <a:rPr lang="en" sz="1800" dirty="0">
                <a:latin typeface="GT Walsheim v2 Manual" panose="00000500000000000000" pitchFamily="50" charset="-52"/>
              </a:rPr>
              <a:t>′)</a:t>
            </a:r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>
                <a:latin typeface="GT Walsheim v2 Manual" panose="00000500000000000000" pitchFamily="50" charset="-52"/>
              </a:rPr>
              <a:t>Нумерация объектов: </a:t>
            </a:r>
            <a:r>
              <a:rPr lang="el-GR" sz="1800" dirty="0"/>
              <a:t>ρ(</a:t>
            </a:r>
            <a:r>
              <a:rPr lang="en" sz="1800" dirty="0">
                <a:latin typeface="GT Walsheim v2 Manual" panose="00000500000000000000" pitchFamily="50" charset="-52"/>
              </a:rPr>
              <a:t>u,x</a:t>
            </a:r>
            <a:r>
              <a:rPr lang="en" sz="1800" baseline="-25000" dirty="0">
                <a:latin typeface="GT Walsheim v2 Manual" panose="00000500000000000000" pitchFamily="50" charset="-52"/>
              </a:rPr>
              <a:t>1;u</a:t>
            </a:r>
            <a:r>
              <a:rPr lang="en" sz="1800" dirty="0">
                <a:latin typeface="GT Walsheim v2 Manual" panose="00000500000000000000" pitchFamily="50" charset="-52"/>
              </a:rPr>
              <a:t>)≤</a:t>
            </a:r>
            <a:r>
              <a:rPr lang="el-GR" sz="1800" dirty="0"/>
              <a:t>ρ(</a:t>
            </a:r>
            <a:r>
              <a:rPr lang="en" sz="1800" dirty="0">
                <a:latin typeface="GT Walsheim v2 Manual" panose="00000500000000000000" pitchFamily="50" charset="-52"/>
              </a:rPr>
              <a:t>u,x</a:t>
            </a:r>
            <a:r>
              <a:rPr lang="en" sz="1800" baseline="-25000" dirty="0">
                <a:latin typeface="GT Walsheim v2 Manual" panose="00000500000000000000" pitchFamily="50" charset="-52"/>
              </a:rPr>
              <a:t>2;u</a:t>
            </a:r>
            <a:r>
              <a:rPr lang="en" sz="1800" dirty="0">
                <a:latin typeface="GT Walsheim v2 Manual" panose="00000500000000000000" pitchFamily="50" charset="-52"/>
              </a:rPr>
              <a:t>)≤⋯≤</a:t>
            </a:r>
            <a:r>
              <a:rPr lang="el-GR" sz="1800" dirty="0"/>
              <a:t>ρ(</a:t>
            </a:r>
            <a:r>
              <a:rPr lang="en" sz="1800" dirty="0" err="1">
                <a:latin typeface="GT Walsheim v2 Manual" panose="00000500000000000000" pitchFamily="50" charset="-52"/>
              </a:rPr>
              <a:t>u,x</a:t>
            </a:r>
            <a:r>
              <a:rPr lang="en" sz="1800" baseline="-25000" dirty="0" err="1">
                <a:latin typeface="GT Walsheim v2 Manual" panose="00000500000000000000" pitchFamily="50" charset="-52"/>
              </a:rPr>
              <a:t>m;u</a:t>
            </a:r>
            <a:r>
              <a:rPr lang="en" sz="1800" dirty="0">
                <a:latin typeface="GT Walsheim v2 Manual" panose="00000500000000000000" pitchFamily="50" charset="-52"/>
              </a:rPr>
              <a:t>)</a:t>
            </a:r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>
                <a:latin typeface="GT Walsheim v2 Manual" panose="00000500000000000000" pitchFamily="50" charset="-52"/>
              </a:rPr>
              <a:t>Задача: присвоить объекту </a:t>
            </a:r>
            <a:r>
              <a:rPr lang="en-US" sz="1800" i="1" dirty="0">
                <a:latin typeface="GT Walsheim v2 Manual" panose="00000500000000000000" pitchFamily="50" charset="-52"/>
              </a:rPr>
              <a:t>u </a:t>
            </a:r>
            <a:r>
              <a:rPr lang="ru-RU" sz="1800" dirty="0" smtClean="0">
                <a:latin typeface="GT Walsheim v2 Manual" panose="00000500000000000000" pitchFamily="50" charset="-52"/>
              </a:rPr>
              <a:t>лейбл</a:t>
            </a:r>
            <a:endParaRPr lang="ru-RU" sz="1800" dirty="0">
              <a:latin typeface="GT Walsheim v2 Manual" panose="00000500000000000000" pitchFamily="50" charset="-52"/>
            </a:endParaRP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Формальный алгоритм:</a:t>
            </a: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endParaRPr lang="ru-RU" sz="1800" dirty="0">
              <a:latin typeface="GT Walsheim v2 Manual" panose="00000500000000000000" pitchFamily="50" charset="-52"/>
            </a:endParaRPr>
          </a:p>
          <a:p>
            <a:r>
              <a:rPr lang="ru-RU" sz="18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где </a:t>
            </a:r>
            <a:r>
              <a:rPr lang="en" sz="1800" i="1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w(i,u) </a:t>
            </a:r>
            <a:r>
              <a:rPr lang="ru-RU" sz="1800" i="1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–</a:t>
            </a:r>
            <a:r>
              <a:rPr lang="en" sz="1800" dirty="0" smtClean="0">
                <a:solidFill>
                  <a:srgbClr val="00B956"/>
                </a:solidFill>
                <a:latin typeface="GT Walsheim v2 Manual" panose="00000500000000000000" pitchFamily="50" charset="-52"/>
              </a:rPr>
              <a:t> </a:t>
            </a:r>
            <a:r>
              <a:rPr lang="ru-RU" sz="18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заданная весовая функция, которая оценивает степень важности </a:t>
            </a:r>
            <a:r>
              <a:rPr lang="en" sz="1800" i="1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i</a:t>
            </a:r>
            <a:r>
              <a:rPr lang="en" sz="18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-</a:t>
            </a:r>
            <a:r>
              <a:rPr lang="ru-RU" sz="1800" dirty="0" err="1">
                <a:solidFill>
                  <a:srgbClr val="00B956"/>
                </a:solidFill>
                <a:latin typeface="GT Walsheim v2 Manual" panose="00000500000000000000" pitchFamily="50" charset="-52"/>
              </a:rPr>
              <a:t>го</a:t>
            </a:r>
            <a:r>
              <a:rPr lang="ru-RU" sz="1800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 соседа для классификации объекта </a:t>
            </a:r>
            <a:r>
              <a:rPr lang="en" sz="1800" i="1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u</a:t>
            </a:r>
            <a:r>
              <a:rPr lang="ru-RU" sz="1800" i="1" dirty="0">
                <a:solidFill>
                  <a:srgbClr val="00B956"/>
                </a:solidFill>
                <a:latin typeface="GT Walsheim v2 Manual" panose="00000500000000000000" pitchFamily="50" charset="-52"/>
              </a:rPr>
              <a:t>.</a:t>
            </a:r>
            <a:endParaRPr lang="ru-RU" sz="1800" dirty="0">
              <a:solidFill>
                <a:srgbClr val="00B956"/>
              </a:solidFill>
              <a:latin typeface="GT Walsheim v2 Manual" panose="00000500000000000000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100138" y="2945177"/>
                <a:ext cx="5164030" cy="1037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5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225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25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25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ru-RU" sz="225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ru-RU" sz="225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2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ru-RU" sz="225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u-RU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5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2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ru-RU" sz="225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8" y="2945177"/>
                <a:ext cx="5164030" cy="10375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341948" y="179388"/>
            <a:ext cx="105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endParaRPr lang="ru-RU" sz="32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8736" y="353572"/>
            <a:ext cx="398118" cy="25582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5382" y="288649"/>
            <a:ext cx="2483844" cy="3927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9" r="14660"/>
          <a:stretch/>
        </p:blipFill>
        <p:spPr>
          <a:xfrm>
            <a:off x="6417268" y="42862"/>
            <a:ext cx="2483844" cy="22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556" y="1795606"/>
            <a:ext cx="7450726" cy="155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6600" b="1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Метрики</a:t>
            </a:r>
          </a:p>
          <a:p>
            <a:pPr>
              <a:lnSpc>
                <a:spcPct val="70000"/>
              </a:lnSpc>
            </a:pPr>
            <a:r>
              <a:rPr lang="ru-RU" sz="6600" b="1" dirty="0" smtClean="0">
                <a:solidFill>
                  <a:schemeClr val="bg1"/>
                </a:solidFill>
                <a:latin typeface="GT Walsheim Pro Bold" panose="00000800000000000000" pitchFamily="50" charset="-52"/>
                <a:ea typeface="GT Walsheim Pro Black" charset="0"/>
                <a:cs typeface="GT Walsheim Pro Black" charset="0"/>
              </a:rPr>
              <a:t>расстояния</a:t>
            </a:r>
            <a:endParaRPr lang="ru-RU" sz="6600" b="1" dirty="0">
              <a:solidFill>
                <a:schemeClr val="bg1"/>
              </a:solidFill>
              <a:latin typeface="GT Walsheim Pro Bold" panose="00000800000000000000" pitchFamily="50" charset="-52"/>
              <a:ea typeface="GT Walsheim Pro Black" charset="0"/>
              <a:cs typeface="GT Walsheim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Объект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62D1A0D-6A62-A442-88DC-8AC575F86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639" r="56347" b="29820"/>
          <a:stretch/>
        </p:blipFill>
        <p:spPr>
          <a:xfrm>
            <a:off x="3691334" y="1755925"/>
            <a:ext cx="3403003" cy="1262697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5FB5D8-9C74-4D4C-9642-57DAFF51269C}"/>
              </a:ext>
            </a:extLst>
          </p:cNvPr>
          <p:cNvSpPr txBox="1"/>
          <p:nvPr/>
        </p:nvSpPr>
        <p:spPr>
          <a:xfrm>
            <a:off x="682797" y="1134291"/>
            <a:ext cx="30085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1600" dirty="0">
                <a:latin typeface="GT Walsheim v2 Manual" panose="00000500000000000000" pitchFamily="50" charset="-52"/>
              </a:rPr>
              <a:t>1. Расстояние </a:t>
            </a:r>
            <a:r>
              <a:rPr lang="ru-RU" sz="1600" dirty="0" err="1">
                <a:latin typeface="GT Walsheim v2 Manual" panose="00000500000000000000" pitchFamily="50" charset="-52"/>
              </a:rPr>
              <a:t>Минковского</a:t>
            </a:r>
            <a:endParaRPr lang="ru-RU" sz="1600" dirty="0">
              <a:latin typeface="GT Walsheim v2 Manual" panose="00000500000000000000" pitchFamily="50" charset="-52"/>
            </a:endParaRPr>
          </a:p>
          <a:p>
            <a:pPr>
              <a:lnSpc>
                <a:spcPct val="200000"/>
              </a:lnSpc>
            </a:pPr>
            <a:r>
              <a:rPr lang="ru-RU" sz="1600" dirty="0" smtClean="0">
                <a:latin typeface="GT Walsheim v2 Manual" panose="00000500000000000000" pitchFamily="50" charset="-52"/>
              </a:rPr>
              <a:t>2. Манхэттенское расстояние</a:t>
            </a:r>
          </a:p>
          <a:p>
            <a:pPr>
              <a:lnSpc>
                <a:spcPct val="200000"/>
              </a:lnSpc>
            </a:pPr>
            <a:r>
              <a:rPr lang="ru-RU" sz="1600" dirty="0" smtClean="0">
                <a:latin typeface="GT Walsheim v2 Manual" panose="00000500000000000000" pitchFamily="50" charset="-52"/>
              </a:rPr>
              <a:t>3. Евклидово </a:t>
            </a:r>
            <a:r>
              <a:rPr lang="ru-RU" sz="1600" dirty="0">
                <a:latin typeface="GT Walsheim v2 Manual" panose="00000500000000000000" pitchFamily="50" charset="-52"/>
              </a:rPr>
              <a:t>расстояние</a:t>
            </a:r>
          </a:p>
          <a:p>
            <a:pPr>
              <a:lnSpc>
                <a:spcPct val="200000"/>
              </a:lnSpc>
            </a:pPr>
            <a:r>
              <a:rPr lang="ru-RU" sz="1600" dirty="0" smtClean="0">
                <a:latin typeface="GT Walsheim v2 Manual" panose="00000500000000000000" pitchFamily="50" charset="-52"/>
              </a:rPr>
              <a:t>4. Расстояние Чебышева</a:t>
            </a:r>
          </a:p>
          <a:p>
            <a:pPr>
              <a:lnSpc>
                <a:spcPct val="200000"/>
              </a:lnSpc>
            </a:pPr>
            <a:r>
              <a:rPr lang="ru-RU" sz="1600" dirty="0" smtClean="0">
                <a:latin typeface="GT Walsheim v2 Manual" panose="00000500000000000000" pitchFamily="50" charset="-52"/>
              </a:rPr>
              <a:t>5. Косинусная </a:t>
            </a:r>
            <a:r>
              <a:rPr lang="ru-RU" sz="1600" dirty="0">
                <a:latin typeface="GT Walsheim v2 Manual" panose="00000500000000000000" pitchFamily="50" charset="-52"/>
              </a:rPr>
              <a:t>мера</a:t>
            </a:r>
          </a:p>
          <a:p>
            <a:pPr>
              <a:lnSpc>
                <a:spcPct val="200000"/>
              </a:lnSpc>
            </a:pPr>
            <a:r>
              <a:rPr lang="ru-RU" sz="1600" dirty="0" smtClean="0">
                <a:latin typeface="GT Walsheim v2 Manual" panose="00000500000000000000" pitchFamily="50" charset="-52"/>
              </a:rPr>
              <a:t>6. Коэффициент корреляции</a:t>
            </a:r>
            <a:endParaRPr lang="en-US" sz="1600" dirty="0" smtClean="0">
              <a:latin typeface="GT Walsheim v2 Manual" panose="00000500000000000000" pitchFamily="50" charset="-52"/>
            </a:endParaRPr>
          </a:p>
          <a:p>
            <a:pPr>
              <a:lnSpc>
                <a:spcPct val="200000"/>
              </a:lnSpc>
            </a:pPr>
            <a:r>
              <a:rPr lang="en-US" sz="1600" dirty="0" smtClean="0">
                <a:latin typeface="GT Walsheim v2 Manual" panose="00000500000000000000" pitchFamily="50" charset="-52"/>
              </a:rPr>
              <a:t>…</a:t>
            </a:r>
            <a:endParaRPr lang="ru-RU" sz="1600" dirty="0">
              <a:latin typeface="GT Walsheim v2 Manual" panose="000005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2891" y="201057"/>
            <a:ext cx="6021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sz="3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 – метрики расстояния</a:t>
            </a:r>
            <a:endParaRPr lang="ru-RU" sz="32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84179" y="1370578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84180" y="1872499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84179" y="2374420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384179" y="2876341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384179" y="3378262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384179" y="3880183"/>
            <a:ext cx="191311" cy="179579"/>
          </a:xfrm>
          <a:prstGeom prst="ellipse">
            <a:avLst/>
          </a:prstGeom>
          <a:solidFill>
            <a:srgbClr val="731982"/>
          </a:solidFill>
          <a:ln>
            <a:solidFill>
              <a:srgbClr val="731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31982"/>
              </a:solidFill>
            </a:endParaRPr>
          </a:p>
        </p:txBody>
      </p:sp>
      <p:pic>
        <p:nvPicPr>
          <p:cNvPr id="18" name="Объект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62D1A0D-6A62-A442-88DC-8AC575F86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03" b="80235"/>
          <a:stretch/>
        </p:blipFill>
        <p:spPr>
          <a:xfrm>
            <a:off x="3691334" y="952738"/>
            <a:ext cx="3201470" cy="774889"/>
          </a:xfrm>
          <a:prstGeom prst="rect">
            <a:avLst/>
          </a:prstGeom>
        </p:spPr>
      </p:pic>
      <p:pic>
        <p:nvPicPr>
          <p:cNvPr id="19" name="Объект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62D1A0D-6A62-A442-88DC-8AC575F86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814" t="21357"/>
          <a:stretch/>
        </p:blipFill>
        <p:spPr>
          <a:xfrm>
            <a:off x="6623588" y="2658737"/>
            <a:ext cx="2520411" cy="24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небо, окрашенный, цветной,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62FC006D-AF00-BA44-8A97-705AB4710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132" y="929779"/>
            <a:ext cx="7211215" cy="3251696"/>
          </a:xfrm>
        </p:spPr>
      </p:pic>
      <p:sp>
        <p:nvSpPr>
          <p:cNvPr id="4" name="Прямоугольник 3"/>
          <p:cNvSpPr/>
          <p:nvPr/>
        </p:nvSpPr>
        <p:spPr>
          <a:xfrm>
            <a:off x="307658" y="226927"/>
            <a:ext cx="7345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sz="3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 – пример работы алгоритма</a:t>
            </a:r>
            <a:endParaRPr lang="ru-RU" sz="32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76340" y="4671438"/>
            <a:ext cx="7692800" cy="366261"/>
            <a:chOff x="463550" y="1247322"/>
            <a:chExt cx="11277600" cy="489856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463550" y="1301750"/>
              <a:ext cx="11277600" cy="381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 anchorCtr="0"/>
            <a:lstStyle/>
            <a:p>
              <a:pPr algn="ctr"/>
              <a:endParaRPr lang="ru-RU" sz="1600" dirty="0" err="1" smtClean="0"/>
            </a:p>
          </p:txBody>
        </p:sp>
        <p:sp>
          <p:nvSpPr>
            <p:cNvPr id="8" name="Нашивка 7"/>
            <p:cNvSpPr/>
            <p:nvPr/>
          </p:nvSpPr>
          <p:spPr>
            <a:xfrm>
              <a:off x="6250157" y="1247322"/>
              <a:ext cx="361950" cy="48985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 anchorCtr="0"/>
            <a:lstStyle/>
            <a:p>
              <a:pPr algn="ctr"/>
              <a:endParaRPr lang="ru-RU" sz="16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1636225" y="4129874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A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34737" y="4129874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B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33249" y="4181475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C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19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572001" y="794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1802" y="288566"/>
            <a:ext cx="8564400" cy="590780"/>
          </a:xfrm>
        </p:spPr>
        <p:txBody>
          <a:bodyPr/>
          <a:lstStyle/>
          <a:p>
            <a:r>
              <a:rPr lang="en-US" dirty="0" err="1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 </a:t>
            </a:r>
            <a:r>
              <a:rPr lang="en-US" dirty="0" smtClean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- </a:t>
            </a:r>
            <a:r>
              <a:rPr lang="ru-RU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/>
            </a:r>
            <a:br>
              <a:rPr lang="ru-RU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</a:br>
            <a:r>
              <a:rPr lang="ru-RU" dirty="0" smtClean="0">
                <a:solidFill>
                  <a:schemeClr val="bg1"/>
                </a:solidFill>
                <a:latin typeface="GT Walsheim v2 Manual Black" panose="00000900000000000000" pitchFamily="50" charset="-52"/>
              </a:rPr>
              <a:t>плюсы</a:t>
            </a:r>
            <a:endParaRPr lang="ru-RU" dirty="0">
              <a:solidFill>
                <a:schemeClr val="bg1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FB57BD3-1EA8-46F5-8DED-FAC120A3B0F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38579" y="1523777"/>
            <a:ext cx="3885080" cy="2357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Tx/>
              <a:buNone/>
              <a:defRPr sz="1600" baseline="0"/>
            </a:lvl1pPr>
            <a:lvl2pPr marL="360363" lvl="1" indent="-182563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538163" lvl="2" indent="-177800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  <a:lvl4pPr marL="715963" lvl="3" indent="-177800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4pPr>
            <a:lvl5pPr marL="898525" lvl="4" indent="-182563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214313" indent="-214313">
              <a:buClr>
                <a:srgbClr val="00B95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GT Walsheim v2 Manual" panose="00000500000000000000" pitchFamily="50" charset="-52"/>
              </a:rPr>
              <a:t>Необходимость хранить обучающую выборку </a:t>
            </a: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целиком</a:t>
            </a:r>
            <a:endParaRPr lang="en-US" sz="2000" dirty="0" smtClean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marL="214313" indent="-214313">
              <a:buClr>
                <a:srgbClr val="00B956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GT Walsheim v2 Manual" panose="00000500000000000000" pitchFamily="50" charset="-52"/>
            </a:endParaRPr>
          </a:p>
          <a:p>
            <a:pPr marL="214313" indent="-214313">
              <a:buClr>
                <a:srgbClr val="00B956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Бедный </a:t>
            </a:r>
            <a:r>
              <a:rPr lang="ru-RU" sz="20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набор </a:t>
            </a: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параметров</a:t>
            </a:r>
          </a:p>
          <a:p>
            <a:pPr marL="214313" indent="-214313">
              <a:buClr>
                <a:srgbClr val="00B95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731982"/>
              </a:solidFill>
              <a:latin typeface="GT Walsheim v2 Manual" panose="00000500000000000000" pitchFamily="50" charset="-52"/>
            </a:endParaRPr>
          </a:p>
          <a:p>
            <a:pPr marL="214313" indent="-214313">
              <a:buClr>
                <a:srgbClr val="00B95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Затраты в производительности </a:t>
            </a:r>
            <a:r>
              <a:rPr lang="ru-RU" sz="2000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велики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889" y="686594"/>
            <a:ext cx="751901" cy="1569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ru-RU" sz="12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13032" y="252717"/>
            <a:ext cx="3501731" cy="590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103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666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sz="2000" dirty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 – основные </a:t>
            </a:r>
            <a:r>
              <a:rPr lang="ru-RU" sz="20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недостатки</a:t>
            </a:r>
            <a:endParaRPr lang="ru-RU" sz="20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B57BD3-1EA8-46F5-8DED-FAC120A3B0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861802" y="1523777"/>
            <a:ext cx="3933857" cy="3005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Tx/>
              <a:buNone/>
              <a:defRPr sz="1600" baseline="0"/>
            </a:lvl1pPr>
            <a:lvl2pPr marL="360363" lvl="1" indent="-182563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538163" lvl="2" indent="-177800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  <a:lvl4pPr marL="715963" lvl="3" indent="-177800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4pPr>
            <a:lvl5pPr marL="898525" lvl="4" indent="-182563" defTabSz="6858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214313" indent="-214313">
              <a:buClr>
                <a:srgbClr val="73198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GT Walsheim v2 Manual" panose="00000500000000000000" pitchFamily="50" charset="-52"/>
              </a:rPr>
              <a:t>Алгоритм </a:t>
            </a:r>
            <a:r>
              <a:rPr lang="ru-RU" sz="20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устойчив к аномальным выбросам</a:t>
            </a:r>
          </a:p>
          <a:p>
            <a:pPr marL="214313" indent="-214313">
              <a:buClr>
                <a:srgbClr val="731982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pPr marL="214313" indent="-214313">
              <a:buClr>
                <a:srgbClr val="73198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Простая </a:t>
            </a:r>
            <a:r>
              <a:rPr lang="ru-RU" sz="2000" dirty="0">
                <a:latin typeface="GT Walsheim v2 Manual" panose="00000500000000000000" pitchFamily="50" charset="-52"/>
              </a:rPr>
              <a:t>программная </a:t>
            </a:r>
            <a:r>
              <a:rPr lang="ru-RU" sz="2000" dirty="0" smtClean="0">
                <a:latin typeface="GT Walsheim v2 Manual" panose="00000500000000000000" pitchFamily="50" charset="-52"/>
              </a:rPr>
              <a:t>реализация</a:t>
            </a:r>
          </a:p>
          <a:p>
            <a:pPr marL="214313" indent="-214313">
              <a:buClr>
                <a:srgbClr val="731982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  <a:p>
            <a:pPr marL="214313" indent="-214313">
              <a:buClr>
                <a:srgbClr val="73198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GT Walsheim v2 Manual" panose="00000500000000000000" pitchFamily="50" charset="-52"/>
              </a:rPr>
              <a:t>Результат </a:t>
            </a:r>
            <a:r>
              <a:rPr lang="ru-RU" sz="20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легко </a:t>
            </a:r>
            <a:r>
              <a:rPr lang="ru-RU" sz="2000" dirty="0">
                <a:solidFill>
                  <a:schemeClr val="bg1"/>
                </a:solidFill>
                <a:latin typeface="GT Walsheim v2 Manual" panose="00000500000000000000" pitchFamily="50" charset="-52"/>
              </a:rPr>
              <a:t>поддаётся </a:t>
            </a:r>
            <a:r>
              <a:rPr lang="ru-RU" sz="2000" dirty="0" smtClean="0">
                <a:solidFill>
                  <a:schemeClr val="bg1"/>
                </a:solidFill>
                <a:latin typeface="GT Walsheim v2 Manual" panose="00000500000000000000" pitchFamily="50" charset="-52"/>
              </a:rPr>
              <a:t>интерпретации</a:t>
            </a:r>
          </a:p>
          <a:p>
            <a:pPr>
              <a:buClr>
                <a:srgbClr val="731982"/>
              </a:buClr>
            </a:pPr>
            <a:endParaRPr lang="ru-RU" sz="2000" dirty="0">
              <a:solidFill>
                <a:schemeClr val="bg1"/>
              </a:solidFill>
              <a:latin typeface="GT Walsheim v2 Manual" panose="00000500000000000000" pitchFamily="50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89" y="800894"/>
            <a:ext cx="751901" cy="1569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ru-RU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635" y="132040"/>
            <a:ext cx="1550241" cy="12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0518" y="1539955"/>
            <a:ext cx="78867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B</a:t>
            </a:r>
            <a:r>
              <a:rPr lang="ru-RU" b="1" dirty="0" err="1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aseline</a:t>
            </a:r>
            <a:r>
              <a:rPr lang="ru-RU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dirty="0">
                <a:latin typeface="GT Walsheim v2 Manual" panose="00000500000000000000" pitchFamily="50" charset="-52"/>
              </a:rPr>
              <a:t>в решении какой-либо </a:t>
            </a:r>
            <a:r>
              <a:rPr lang="ru-RU" dirty="0" smtClean="0">
                <a:latin typeface="GT Walsheim v2 Manual" panose="00000500000000000000" pitchFamily="50" charset="-52"/>
              </a:rPr>
              <a:t>задачи</a:t>
            </a:r>
            <a:endParaRPr lang="ru-RU" dirty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dirty="0">
                <a:latin typeface="GT Walsheim v2 Manual" panose="00000500000000000000" pitchFamily="50" charset="-52"/>
              </a:rPr>
              <a:t>Метод </a:t>
            </a:r>
            <a:r>
              <a:rPr lang="ru-RU" b="1" dirty="0" err="1">
                <a:solidFill>
                  <a:srgbClr val="731982"/>
                </a:solidFill>
                <a:latin typeface="GT Walsheim v2 Manual" panose="00000500000000000000" pitchFamily="50" charset="-52"/>
              </a:rPr>
              <a:t>kNN</a:t>
            </a:r>
            <a:r>
              <a:rPr lang="ru-RU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 </a:t>
            </a:r>
            <a:r>
              <a:rPr lang="ru-RU" dirty="0">
                <a:latin typeface="GT Walsheim v2 Manual" panose="00000500000000000000" pitchFamily="50" charset="-52"/>
              </a:rPr>
              <a:t>часто используется </a:t>
            </a:r>
            <a:r>
              <a:rPr lang="ru-RU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как составная часть </a:t>
            </a:r>
            <a:r>
              <a:rPr lang="ru-RU" dirty="0">
                <a:latin typeface="GT Walsheim v2 Manual" panose="00000500000000000000" pitchFamily="50" charset="-52"/>
              </a:rPr>
              <a:t>более сложного алгоритма классификации (композиции алгоритмов</a:t>
            </a:r>
            <a:r>
              <a:rPr lang="ru-RU" dirty="0" smtClean="0">
                <a:latin typeface="GT Walsheim v2 Manual" panose="00000500000000000000" pitchFamily="50" charset="-52"/>
              </a:rPr>
              <a:t>)</a:t>
            </a:r>
            <a:endParaRPr lang="ru-RU" dirty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Рекомендательные системы </a:t>
            </a:r>
            <a:r>
              <a:rPr lang="ru-RU" b="1" dirty="0" smtClean="0">
                <a:latin typeface="GT Walsheim v2 Manual" panose="00000500000000000000" pitchFamily="50" charset="-52"/>
              </a:rPr>
              <a:t>- </a:t>
            </a:r>
            <a:r>
              <a:rPr lang="ru-RU" dirty="0">
                <a:latin typeface="GT Walsheim v2 Manual" panose="00000500000000000000" pitchFamily="50" charset="-52"/>
              </a:rPr>
              <a:t>простым начальным решением может быть рекомендация какого-то товара (или услуги), популярного среди </a:t>
            </a:r>
            <a:r>
              <a:rPr lang="ru-RU" dirty="0">
                <a:solidFill>
                  <a:srgbClr val="00BA4D"/>
                </a:solidFill>
                <a:latin typeface="GT Walsheim v2 Manual" panose="00000500000000000000" pitchFamily="50" charset="-52"/>
              </a:rPr>
              <a:t>ближайших соседей</a:t>
            </a:r>
            <a:r>
              <a:rPr lang="ru-RU" dirty="0">
                <a:latin typeface="GT Walsheim v2 Manual" panose="00000500000000000000" pitchFamily="50" charset="-52"/>
              </a:rPr>
              <a:t> человека, которому хотим сделать рекомендацию</a:t>
            </a:r>
            <a:r>
              <a:rPr lang="ru-RU" dirty="0" smtClean="0">
                <a:latin typeface="GT Walsheim v2 Manual" panose="00000500000000000000" pitchFamily="50" charset="-52"/>
              </a:rPr>
              <a:t>.</a:t>
            </a:r>
            <a:endParaRPr lang="en-US" dirty="0" smtClean="0">
              <a:latin typeface="GT Walsheim v2 Manual" panose="00000500000000000000" pitchFamily="50" charset="-52"/>
            </a:endParaRPr>
          </a:p>
          <a:p>
            <a:pPr marL="342900" indent="-342900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Предсказание </a:t>
            </a:r>
            <a:r>
              <a:rPr lang="ru-RU" b="1" dirty="0">
                <a:solidFill>
                  <a:srgbClr val="731982"/>
                </a:solidFill>
                <a:latin typeface="GT Walsheim v2 Manual" panose="00000500000000000000" pitchFamily="50" charset="-52"/>
              </a:rPr>
              <a:t>отклика </a:t>
            </a: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клиентов</a:t>
            </a:r>
            <a:r>
              <a:rPr lang="ru-RU" b="1" dirty="0">
                <a:latin typeface="GT Walsheim v2 Manual" panose="00000500000000000000" pitchFamily="50" charset="-52"/>
              </a:rPr>
              <a:t> </a:t>
            </a:r>
            <a:r>
              <a:rPr lang="ru-RU" b="1" dirty="0" smtClean="0">
                <a:latin typeface="GT Walsheim v2 Manual" panose="00000500000000000000" pitchFamily="50" charset="-52"/>
              </a:rPr>
              <a:t>-</a:t>
            </a:r>
            <a:r>
              <a:rPr lang="ru-RU" dirty="0" smtClean="0">
                <a:latin typeface="GT Walsheim v2 Manual" panose="00000500000000000000" pitchFamily="50" charset="-52"/>
              </a:rPr>
              <a:t> можно </a:t>
            </a:r>
            <a:r>
              <a:rPr lang="ru-RU" dirty="0">
                <a:latin typeface="GT Walsheim v2 Manual" panose="00000500000000000000" pitchFamily="50" charset="-52"/>
              </a:rPr>
              <a:t>определить отклик новых клиентов по данным из прошлого</a:t>
            </a:r>
            <a:r>
              <a:rPr lang="ru-RU" dirty="0" smtClean="0">
                <a:latin typeface="GT Walsheim v2 Manual" panose="00000500000000000000" pitchFamily="50" charset="-52"/>
              </a:rPr>
              <a:t>.</a:t>
            </a:r>
            <a:endParaRPr lang="ru-RU" dirty="0">
              <a:latin typeface="GT Walsheim v2 Manual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0518" y="268722"/>
            <a:ext cx="6058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kNN</a:t>
            </a:r>
            <a:r>
              <a:rPr lang="ru-RU" sz="3200" dirty="0" smtClean="0">
                <a:solidFill>
                  <a:srgbClr val="00B956"/>
                </a:solidFill>
                <a:latin typeface="GT Walsheim v2 Manual Black" panose="00000900000000000000" pitchFamily="50" charset="-52"/>
              </a:rPr>
              <a:t> – область применения</a:t>
            </a:r>
            <a:endParaRPr lang="ru-RU" sz="32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729" y="92877"/>
            <a:ext cx="1961309" cy="18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1 этап </a:t>
            </a:r>
            <a:r>
              <a:rPr lang="ru-RU" dirty="0" smtClean="0">
                <a:latin typeface="GT Walsheim v2 Manual" panose="00000500000000000000" pitchFamily="50" charset="-52"/>
              </a:rPr>
              <a:t>— первые 2 занятия + </a:t>
            </a:r>
            <a:r>
              <a:rPr lang="ru-RU" dirty="0" err="1" smtClean="0">
                <a:latin typeface="GT Walsheim v2 Manual" panose="00000500000000000000" pitchFamily="50" charset="-52"/>
              </a:rPr>
              <a:t>дз</a:t>
            </a:r>
            <a:r>
              <a:rPr lang="ru-RU" dirty="0" smtClean="0">
                <a:latin typeface="GT Walsheim v2 Manual" panose="00000500000000000000" pitchFamily="50" charset="-52"/>
              </a:rPr>
              <a:t>. Коммуникации в </a:t>
            </a:r>
            <a:r>
              <a:rPr lang="en-US" dirty="0" err="1" smtClean="0">
                <a:latin typeface="GT Walsheim v2 Manual" panose="00000500000000000000" pitchFamily="50" charset="-52"/>
              </a:rPr>
              <a:t>tg</a:t>
            </a:r>
            <a:endParaRPr lang="ru-RU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ru-RU" dirty="0">
              <a:latin typeface="GT Walsheim v2 Manual" panose="00000500000000000000" pitchFamily="50" charset="-5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rgbClr val="731982"/>
                </a:solidFill>
                <a:latin typeface="GT Walsheim v2 Manual" panose="00000500000000000000" pitchFamily="50" charset="-52"/>
              </a:rPr>
              <a:t>2 этап</a:t>
            </a:r>
            <a:r>
              <a:rPr lang="ru-RU" dirty="0" smtClean="0">
                <a:latin typeface="GT Walsheim v2 Manual" panose="00000500000000000000" pitchFamily="50" charset="-52"/>
              </a:rPr>
              <a:t>— </a:t>
            </a:r>
            <a:r>
              <a:rPr lang="en-US" dirty="0" smtClean="0">
                <a:latin typeface="GT Walsheim v2 Manual" panose="00000500000000000000" pitchFamily="50" charset="-52"/>
              </a:rPr>
              <a:t>3 </a:t>
            </a:r>
            <a:r>
              <a:rPr lang="ru-RU" dirty="0" smtClean="0">
                <a:latin typeface="GT Walsheim v2 Manual" panose="00000500000000000000" pitchFamily="50" charset="-52"/>
              </a:rPr>
              <a:t>занятие и далее, попадут лишь те, кто сдал первое </a:t>
            </a:r>
            <a:r>
              <a:rPr lang="ru-RU" dirty="0" err="1" smtClean="0">
                <a:latin typeface="GT Walsheim v2 Manual" panose="00000500000000000000" pitchFamily="50" charset="-52"/>
              </a:rPr>
              <a:t>дз</a:t>
            </a:r>
            <a:r>
              <a:rPr lang="ru-RU" dirty="0" smtClean="0">
                <a:latin typeface="GT Walsheim v2 Manual" panose="00000500000000000000" pitchFamily="50" charset="-52"/>
              </a:rPr>
              <a:t>. Получат полный доступ к материалам.</a:t>
            </a:r>
            <a:endParaRPr lang="ru-RU" dirty="0">
              <a:latin typeface="GT Walsheim v2 Manual" panose="00000500000000000000" pitchFamily="50" charset="-52"/>
            </a:endParaRPr>
          </a:p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5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43630" y="227075"/>
            <a:ext cx="6161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B956"/>
                </a:solidFill>
                <a:latin typeface="GT Walsheim Pro Bold" panose="00000800000000000000" pitchFamily="50" charset="-52"/>
              </a:rPr>
              <a:t>Итог</a:t>
            </a:r>
            <a:endParaRPr lang="ru-RU" sz="2800" dirty="0">
              <a:solidFill>
                <a:srgbClr val="731982"/>
              </a:solidFill>
              <a:latin typeface="GT Walsheim Pro Bold" panose="00000800000000000000" pitchFamily="50" charset="-52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0" y="2209541"/>
            <a:ext cx="1869776" cy="11932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931652" y="1271418"/>
            <a:ext cx="1876245" cy="18762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14" name="Овал 13"/>
          <p:cNvSpPr/>
          <p:nvPr/>
        </p:nvSpPr>
        <p:spPr>
          <a:xfrm>
            <a:off x="3874553" y="2817612"/>
            <a:ext cx="1876245" cy="18762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sp>
        <p:nvSpPr>
          <p:cNvPr id="15" name="Овал 14"/>
          <p:cNvSpPr/>
          <p:nvPr/>
        </p:nvSpPr>
        <p:spPr>
          <a:xfrm>
            <a:off x="6542776" y="901111"/>
            <a:ext cx="1876245" cy="18762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27000" rIns="54000" bIns="27000" rtlCol="0" anchor="t" anchorCtr="0"/>
          <a:lstStyle/>
          <a:p>
            <a:pPr algn="ctr"/>
            <a:endParaRPr lang="ru-RU" sz="1200" dirty="0" err="1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1869775" y="2209541"/>
            <a:ext cx="2942900" cy="163796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4812676" y="1839234"/>
            <a:ext cx="2668223" cy="20071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7480899" y="1839234"/>
            <a:ext cx="1663102" cy="68732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207575" y="1993886"/>
            <a:ext cx="13244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Типы задач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машинного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обучения</a:t>
            </a:r>
            <a:endParaRPr lang="ru-RU" sz="1600" dirty="0">
              <a:solidFill>
                <a:schemeClr val="bg1"/>
              </a:solidFill>
              <a:latin typeface="GT Walsheim v2 Manual" panose="00000500000000000000" pitchFamily="50" charset="-52"/>
              <a:ea typeface="GT Walsheim v2 Manual" charset="0"/>
              <a:cs typeface="GT Walsheim v2 Manual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851015" y="3577214"/>
            <a:ext cx="195598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b="1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Качество моделей,</a:t>
            </a:r>
          </a:p>
          <a:p>
            <a:pPr algn="ctr"/>
            <a:r>
              <a:rPr lang="ru-RU" sz="1500" b="1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Обработка </a:t>
            </a:r>
          </a:p>
          <a:p>
            <a:pPr algn="ctr"/>
            <a:r>
              <a:rPr lang="ru-RU" sz="1500" b="1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 Black" charset="0"/>
                <a:cs typeface="GT Walsheim v2 Manual Black" charset="0"/>
              </a:rPr>
              <a:t>признаков</a:t>
            </a:r>
            <a:endParaRPr lang="ru-RU" sz="1500" dirty="0">
              <a:solidFill>
                <a:schemeClr val="bg1"/>
              </a:solidFill>
              <a:latin typeface="GT Walsheim v2 Manual" panose="00000500000000000000" pitchFamily="50" charset="-52"/>
              <a:ea typeface="GT Walsheim v2 Manual" charset="0"/>
              <a:cs typeface="GT Walsheim v2 Manual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19501" y="1646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kNN</a:t>
            </a:r>
            <a:r>
              <a:rPr lang="en-US" sz="1600" dirty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как </a:t>
            </a:r>
            <a:r>
              <a:rPr lang="en-US" sz="1600" dirty="0" smtClean="0">
                <a:solidFill>
                  <a:schemeClr val="bg1"/>
                </a:solidFill>
                <a:latin typeface="GT Walsheim v2 Manual" panose="00000500000000000000" pitchFamily="50" charset="-52"/>
                <a:ea typeface="GT Walsheim v2 Manual" charset="0"/>
                <a:cs typeface="GT Walsheim v2 Manual" charset="0"/>
              </a:rPr>
              <a:t>baseline</a:t>
            </a:r>
            <a:endParaRPr lang="ru-RU" sz="1600" dirty="0">
              <a:solidFill>
                <a:schemeClr val="bg1"/>
              </a:solidFill>
              <a:latin typeface="GT Walsheim v2 Manual" panose="00000500000000000000" pitchFamily="50" charset="-52"/>
              <a:ea typeface="GT Walsheim v2 Manual" charset="0"/>
              <a:cs typeface="GT Walsheim v2 Manual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628170" y="1623638"/>
            <a:ext cx="765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01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525059" y="3221811"/>
            <a:ext cx="765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731982"/>
                </a:solidFill>
                <a:latin typeface="GT Walsheim v2 Manual Black" panose="00000900000000000000" pitchFamily="50" charset="-52"/>
              </a:rPr>
              <a:t>02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184298" y="1294595"/>
            <a:ext cx="765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31982"/>
                </a:solidFill>
                <a:latin typeface="GT Walsheim v2 Manual Black" panose="00000900000000000000" pitchFamily="50" charset="-52"/>
              </a:rPr>
              <a:t>03</a:t>
            </a:r>
            <a:endParaRPr lang="ru-RU" sz="2400" dirty="0">
              <a:solidFill>
                <a:srgbClr val="731982"/>
              </a:solidFill>
              <a:latin typeface="GT Walsheim v2 Manual Black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29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 следующей лекции: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786C-65EE-4B91-B2E9-98AF775BD42C}" type="slidenum">
              <a:rPr lang="ru-RU" smtClean="0"/>
              <a:t>91</a:t>
            </a:fld>
            <a:endParaRPr lang="ru-RU"/>
          </a:p>
        </p:txBody>
      </p:sp>
      <p:pic>
        <p:nvPicPr>
          <p:cNvPr id="21506" name="Picture 2" descr="File:Jupyter logo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58" y="1835150"/>
            <a:ext cx="1175397" cy="13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Anaconda | Enterprise Ed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1" y="1467064"/>
            <a:ext cx="3996054" cy="20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1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6Q3ftZRZeX5Sq7PoEdI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c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c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akVmapFge5v288wOA.t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aQuvb5TficGDmnsmBs8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olnTgYTLeo8Sk.il69V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.QxFmZJQ_u1PvYC_QkCL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mzp2S1JQ.uwXeZ8lmy5x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Nhk0N2S1i7CRwSSzesI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oUrGMBAR76uIZVoS5h7s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32LuWqQAeWktKnqtaXy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1FNToTYSpYoRWlz2mzD8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32LuWqQAeWktKnqtaXy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VtV3zcivd3eADNjj6LT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2"/>
  <p:tag name="2LEVEL" val="6"/>
  <p:tag name="3LEVEL" val="3"/>
  <p:tag name="4LEVEL" val="1.5"/>
  <p:tag name="5LEVEL" val="0.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2"/>
  <p:tag name="2LEVEL" val="6"/>
  <p:tag name="3LEVEL" val="3"/>
  <p:tag name="4LEVEL" val="1.5"/>
  <p:tag name="5LEVEL" val="0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PJ.tXr2SYaoQv7m7DWO4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FU_h_OThS3ifk.Xd75k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xmSUEzeQNsb3e_wHoG1w"/>
</p:tagLst>
</file>

<file path=ppt/theme/theme1.xml><?xml version="1.0" encoding="utf-8"?>
<a:theme xmlns:a="http://schemas.openxmlformats.org/drawingml/2006/main" name="2017_MegaFon">
  <a:themeElements>
    <a:clrScheme name="Benutzerdefiniert 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B956"/>
      </a:accent1>
      <a:accent2>
        <a:srgbClr val="731982"/>
      </a:accent2>
      <a:accent3>
        <a:srgbClr val="5BD9E5"/>
      </a:accent3>
      <a:accent4>
        <a:srgbClr val="444189"/>
      </a:accent4>
      <a:accent5>
        <a:srgbClr val="FFA717"/>
      </a:accent5>
      <a:accent6>
        <a:srgbClr val="EB5A40"/>
      </a:accent6>
      <a:hlink>
        <a:srgbClr val="0563C1"/>
      </a:hlink>
      <a:folHlink>
        <a:srgbClr val="954F72"/>
      </a:folHlink>
    </a:clrScheme>
    <a:fontScheme name="Benutzerdefinier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t" anchorCtr="0"/>
      <a:lstStyle>
        <a:defPPr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E83CB659-F07B-EF4B-8D21-CAD5F818A701}" vid="{1E131998-057D-5348-A83F-544CA5C9F8F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MegaFon PPT Master RU for Digital</Template>
  <TotalTime>54442</TotalTime>
  <Words>3584</Words>
  <Application>Microsoft Office PowerPoint</Application>
  <PresentationFormat>Произвольный</PresentationFormat>
  <Paragraphs>851</Paragraphs>
  <Slides>91</Slides>
  <Notes>47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105" baseType="lpstr">
      <vt:lpstr>Arial</vt:lpstr>
      <vt:lpstr>Arial Black</vt:lpstr>
      <vt:lpstr>Bebas Neue</vt:lpstr>
      <vt:lpstr>Calibri</vt:lpstr>
      <vt:lpstr>Cambria Math</vt:lpstr>
      <vt:lpstr>Gilroy Light</vt:lpstr>
      <vt:lpstr>GT Walsheim Pro Black</vt:lpstr>
      <vt:lpstr>GT Walsheim Pro Bold</vt:lpstr>
      <vt:lpstr>GT Walsheim v2 Manual</vt:lpstr>
      <vt:lpstr>GT Walsheim v2 Manual Black</vt:lpstr>
      <vt:lpstr>Helvetica Neue for IB</vt:lpstr>
      <vt:lpstr>Wingdings</vt:lpstr>
      <vt:lpstr>2017_MegaFon</vt:lpstr>
      <vt:lpstr>Слайд think-cell</vt:lpstr>
      <vt:lpstr>Презентация PowerPoint</vt:lpstr>
      <vt:lpstr>Научить основным подходам в области анализа больших данных и машинного обучения.  Дать практический опыт на реальных данных.  Пригласить самых сильных студентов в  акселератор стажеров в январе\феврале 2021.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связаны эти две картинки?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Извлечение признаков – гео-данные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Метрические методы в обучении с учителем k-NN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kNN -  плюсы</vt:lpstr>
      <vt:lpstr>Презентация PowerPoint</vt:lpstr>
      <vt:lpstr>Презентация PowerPoint</vt:lpstr>
      <vt:lpstr>К следующей лекции:</vt:lpstr>
    </vt:vector>
  </TitlesOfParts>
  <Company>ОАО "МегаФон"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на примере двух строчек (34pt)</dc:title>
  <dc:creator>Begunov Nikolay (Ural)</dc:creator>
  <cp:lastModifiedBy>Vasilyev Roman (HQ)</cp:lastModifiedBy>
  <cp:revision>471</cp:revision>
  <dcterms:created xsi:type="dcterms:W3CDTF">2018-01-24T13:37:34Z</dcterms:created>
  <dcterms:modified xsi:type="dcterms:W3CDTF">2020-10-01T21:04:25Z</dcterms:modified>
</cp:coreProperties>
</file>